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sldIdLst>
    <p:sldId id="256" r:id="rId5"/>
    <p:sldId id="257" r:id="rId6"/>
    <p:sldId id="266" r:id="rId7"/>
    <p:sldId id="285" r:id="rId8"/>
    <p:sldId id="296" r:id="rId9"/>
    <p:sldId id="298" r:id="rId10"/>
    <p:sldId id="314" r:id="rId11"/>
    <p:sldId id="286" r:id="rId12"/>
    <p:sldId id="293" r:id="rId13"/>
    <p:sldId id="294" r:id="rId14"/>
    <p:sldId id="287" r:id="rId15"/>
    <p:sldId id="291" r:id="rId16"/>
    <p:sldId id="292" r:id="rId17"/>
    <p:sldId id="290" r:id="rId18"/>
    <p:sldId id="295" r:id="rId19"/>
    <p:sldId id="315" r:id="rId20"/>
    <p:sldId id="288" r:id="rId21"/>
    <p:sldId id="311" r:id="rId22"/>
    <p:sldId id="297" r:id="rId23"/>
    <p:sldId id="281" r:id="rId24"/>
  </p:sldIdLst>
  <p:sldSz cx="12192000" cy="6858000"/>
  <p:notesSz cx="6858000" cy="9144000"/>
  <p:custDataLst>
    <p:tags r:id="rId28"/>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1561"/>
    <a:srgbClr val="F1E4ED"/>
    <a:srgbClr val="AE6192"/>
    <a:srgbClr val="DCBBD0"/>
    <a:srgbClr val="BBE0E3"/>
    <a:srgbClr val="821561"/>
    <a:srgbClr val="831561"/>
    <a:srgbClr val="A8709A"/>
    <a:srgbClr val="851578"/>
    <a:srgbClr val="AC6A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0" d="100"/>
          <a:sy n="80" d="100"/>
        </p:scale>
        <p:origin x="754" y="48"/>
      </p:cViewPr>
      <p:guideLst>
        <p:guide orient="horz" pos="215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8" Type="http://schemas.openxmlformats.org/officeDocument/2006/relationships/tags" Target="tags/tag5.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0573" cy="5851525"/>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1186775" y="2665379"/>
            <a:ext cx="4873575"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256939" y="2665379"/>
            <a:ext cx="4897576" cy="352428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1026"/>
          <p:cNvSpPr>
            <a:spLocks noGrp="1"/>
          </p:cNvSpPr>
          <p:nvPr>
            <p:ph type="body"/>
          </p:nvPr>
        </p:nvSpPr>
        <p:spPr>
          <a:xfrm>
            <a:off x="609600" y="1600200"/>
            <a:ext cx="10972800" cy="4525963"/>
          </a:xfrm>
          <a:prstGeom prst="rect">
            <a:avLst/>
          </a:prstGeom>
          <a:noFill/>
          <a:ln w="9525">
            <a:noFill/>
          </a:ln>
        </p:spPr>
        <p:txBody>
          <a:bodyPr anchor="t" anchorCtr="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 1025"/>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2051" name="文本占位符 1026"/>
          <p:cNvSpPr>
            <a:spLocks noGrp="1"/>
          </p:cNvSpPr>
          <p:nvPr>
            <p:ph type="body"/>
          </p:nvPr>
        </p:nvSpPr>
        <p:spPr>
          <a:xfrm>
            <a:off x="609600" y="1600200"/>
            <a:ext cx="10972800" cy="4525963"/>
          </a:xfrm>
          <a:prstGeom prst="rect">
            <a:avLst/>
          </a:prstGeom>
          <a:noFill/>
          <a:ln w="9525">
            <a:noFill/>
          </a:ln>
        </p:spPr>
        <p:txBody>
          <a:bodyPr anchor="t" anchorCtr="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 1025"/>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2051" name="文本占位符 1026"/>
          <p:cNvSpPr>
            <a:spLocks noGrp="1"/>
          </p:cNvSpPr>
          <p:nvPr>
            <p:ph type="body"/>
          </p:nvPr>
        </p:nvSpPr>
        <p:spPr>
          <a:xfrm>
            <a:off x="609600" y="1600200"/>
            <a:ext cx="10972800" cy="4525963"/>
          </a:xfrm>
          <a:prstGeom prst="rect">
            <a:avLst/>
          </a:prstGeom>
          <a:noFill/>
          <a:ln w="9525">
            <a:noFill/>
          </a:ln>
        </p:spPr>
        <p:txBody>
          <a:bodyPr anchor="t" anchorCtr="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11.png"/><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openxmlformats.org/officeDocument/2006/relationships/image" Target="../media/image17.pn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png"/><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副标题 3074"/>
          <p:cNvSpPr>
            <a:spLocks noGrp="1"/>
          </p:cNvSpPr>
          <p:nvPr>
            <p:ph type="subTitle" idx="1"/>
          </p:nvPr>
        </p:nvSpPr>
        <p:spPr>
          <a:xfrm>
            <a:off x="4822825" y="4940935"/>
            <a:ext cx="2546350" cy="516255"/>
          </a:xfrm>
          <a:effectLst>
            <a:outerShdw blurRad="50800" dist="38100" dir="2700000" algn="tl" rotWithShape="0">
              <a:prstClr val="black">
                <a:alpha val="40000"/>
              </a:prstClr>
            </a:outerShdw>
          </a:effectLst>
        </p:spPr>
        <p:txBody>
          <a:bodyPr anchor="ctr" anchorCtr="0"/>
          <a:lstStyle/>
          <a:p>
            <a:pPr algn="ctr" defTabSz="914400">
              <a:buClrTx/>
              <a:buSzTx/>
              <a:buFontTx/>
            </a:pPr>
            <a:r>
              <a:rPr lang="zh-CN" altLang="en-US" sz="2400" kern="1200" baseline="0">
                <a:latin typeface="微软雅黑" panose="020B0503020204020204" charset="-122"/>
                <a:ea typeface="微软雅黑" panose="020B0503020204020204" charset="-122"/>
                <a:cs typeface="宋体" panose="02010600030101010101" pitchFamily="2" charset="-122"/>
              </a:rPr>
              <a:t>汇报人：胡章涛</a:t>
            </a:r>
            <a:endParaRPr lang="en-US" altLang="zh-CN" sz="2400" kern="1200" baseline="0">
              <a:latin typeface="微软雅黑" panose="020B0503020204020204" charset="-122"/>
              <a:ea typeface="微软雅黑" panose="020B0503020204020204" charset="-122"/>
              <a:cs typeface="Times New Roman" panose="02020603050405020304" charset="0"/>
            </a:endParaRPr>
          </a:p>
        </p:txBody>
      </p:sp>
      <p:sp>
        <p:nvSpPr>
          <p:cNvPr id="7" name="矩形 6"/>
          <p:cNvSpPr/>
          <p:nvPr/>
        </p:nvSpPr>
        <p:spPr>
          <a:xfrm>
            <a:off x="0" y="0"/>
            <a:ext cx="12192000" cy="1333500"/>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pic>
        <p:nvPicPr>
          <p:cNvPr id="3076" name="图片 1" descr="logo"/>
          <p:cNvPicPr>
            <a:picLocks noChangeAspect="1"/>
          </p:cNvPicPr>
          <p:nvPr>
            <p:custDataLst>
              <p:tags r:id="rId1"/>
            </p:custDataLst>
          </p:nvPr>
        </p:nvPicPr>
        <p:blipFill>
          <a:blip r:embed="rId2"/>
          <a:stretch>
            <a:fillRect/>
          </a:stretch>
        </p:blipFill>
        <p:spPr>
          <a:xfrm>
            <a:off x="4633913" y="328613"/>
            <a:ext cx="2924175" cy="676275"/>
          </a:xfrm>
          <a:prstGeom prst="rect">
            <a:avLst/>
          </a:prstGeom>
          <a:noFill/>
          <a:ln w="9525">
            <a:noFill/>
          </a:ln>
        </p:spPr>
      </p:pic>
      <p:sp>
        <p:nvSpPr>
          <p:cNvPr id="3073" name="标题 3073"/>
          <p:cNvSpPr>
            <a:spLocks noGrp="1"/>
          </p:cNvSpPr>
          <p:nvPr>
            <p:ph type="ctrTitle"/>
          </p:nvPr>
        </p:nvSpPr>
        <p:spPr>
          <a:xfrm>
            <a:off x="1865313" y="2924810"/>
            <a:ext cx="8461375" cy="996950"/>
          </a:xfrm>
          <a:effectLst/>
        </p:spPr>
        <p:txBody>
          <a:bodyPr anchor="ctr" anchorCtr="0"/>
          <a:lstStyle/>
          <a:p>
            <a:pPr defTabSz="914400">
              <a:buClrTx/>
              <a:buSzTx/>
              <a:buFontTx/>
              <a:buNone/>
            </a:pPr>
            <a:r>
              <a:rPr lang="zh-CN" altLang="zh-CN" sz="4000" kern="1200" baseline="0">
                <a:latin typeface="Times New Roman" panose="02020603050405020304" charset="0"/>
                <a:ea typeface="微软雅黑" panose="020B0503020204020204" charset="-122"/>
                <a:cs typeface="Times New Roman" panose="02020603050405020304" charset="0"/>
              </a:rPr>
              <a:t>CNTs@Fe</a:t>
            </a:r>
            <a:r>
              <a:rPr lang="zh-CN" altLang="zh-CN" sz="4000" kern="1200" baseline="-25000">
                <a:latin typeface="Times New Roman" panose="02020603050405020304" charset="0"/>
                <a:ea typeface="微软雅黑" panose="020B0503020204020204" charset="-122"/>
                <a:cs typeface="Times New Roman" panose="02020603050405020304" charset="0"/>
              </a:rPr>
              <a:t>2</a:t>
            </a:r>
            <a:r>
              <a:rPr lang="zh-CN" altLang="zh-CN" sz="4000" kern="1200" baseline="0">
                <a:latin typeface="Times New Roman" panose="02020603050405020304" charset="0"/>
                <a:ea typeface="微软雅黑" panose="020B0503020204020204" charset="-122"/>
                <a:cs typeface="Times New Roman" panose="02020603050405020304" charset="0"/>
              </a:rPr>
              <a:t>O</a:t>
            </a:r>
            <a:r>
              <a:rPr lang="zh-CN" altLang="zh-CN" sz="4000" kern="1200" baseline="-25000">
                <a:latin typeface="Times New Roman" panose="02020603050405020304" charset="0"/>
                <a:ea typeface="微软雅黑" panose="020B0503020204020204" charset="-122"/>
                <a:cs typeface="Times New Roman" panose="02020603050405020304" charset="0"/>
              </a:rPr>
              <a:t>3</a:t>
            </a:r>
            <a:r>
              <a:rPr lang="zh-CN" altLang="zh-CN" sz="4000" kern="1200" baseline="0">
                <a:latin typeface="微软雅黑" panose="020B0503020204020204" charset="-122"/>
                <a:ea typeface="微软雅黑" panose="020B0503020204020204" charset="-122"/>
                <a:cs typeface="微软雅黑" panose="020B0503020204020204" charset="-122"/>
              </a:rPr>
              <a:t>材料的构筑及其对锂硫电池电极反应过程的控制机理</a:t>
            </a:r>
            <a:endParaRPr lang="zh-CN" altLang="zh-CN" sz="4000" kern="1200" baseline="0">
              <a:latin typeface="微软雅黑" panose="020B0503020204020204" charset="-122"/>
              <a:ea typeface="微软雅黑" panose="020B0503020204020204" charset="-122"/>
              <a:cs typeface="微软雅黑" panose="020B0503020204020204" charset="-122"/>
            </a:endParaRPr>
          </a:p>
        </p:txBody>
      </p:sp>
      <p:grpSp>
        <p:nvGrpSpPr>
          <p:cNvPr id="10" name="组合 9"/>
          <p:cNvGrpSpPr/>
          <p:nvPr/>
        </p:nvGrpSpPr>
        <p:grpSpPr>
          <a:xfrm>
            <a:off x="-635" y="6155055"/>
            <a:ext cx="12193270" cy="702945"/>
            <a:chOff x="-1" y="9408"/>
            <a:chExt cx="19202" cy="1107"/>
          </a:xfrm>
        </p:grpSpPr>
        <p:sp>
          <p:nvSpPr>
            <p:cNvPr id="6" name="矩形 5"/>
            <p:cNvSpPr/>
            <p:nvPr/>
          </p:nvSpPr>
          <p:spPr>
            <a:xfrm>
              <a:off x="-1" y="10233"/>
              <a:ext cx="19202" cy="283"/>
            </a:xfrm>
            <a:prstGeom prst="rect">
              <a:avLst/>
            </a:prstGeom>
            <a:solidFill>
              <a:srgbClr val="85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5090" y="9823"/>
              <a:ext cx="4110" cy="283"/>
            </a:xfrm>
            <a:prstGeom prst="rect">
              <a:avLst/>
            </a:prstGeom>
            <a:solidFill>
              <a:srgbClr val="85156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8" name="矩形 7"/>
            <p:cNvSpPr/>
            <p:nvPr/>
          </p:nvSpPr>
          <p:spPr>
            <a:xfrm>
              <a:off x="-1" y="9822"/>
              <a:ext cx="4110" cy="283"/>
            </a:xfrm>
            <a:prstGeom prst="rect">
              <a:avLst/>
            </a:prstGeom>
            <a:solidFill>
              <a:srgbClr val="85156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 name="矩形 12"/>
            <p:cNvSpPr/>
            <p:nvPr/>
          </p:nvSpPr>
          <p:spPr>
            <a:xfrm>
              <a:off x="17130" y="9410"/>
              <a:ext cx="2070" cy="285"/>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 name="矩形 8"/>
            <p:cNvSpPr/>
            <p:nvPr/>
          </p:nvSpPr>
          <p:spPr>
            <a:xfrm>
              <a:off x="0" y="9408"/>
              <a:ext cx="2070" cy="285"/>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11" name="文本框 10"/>
          <p:cNvSpPr txBox="1"/>
          <p:nvPr/>
        </p:nvSpPr>
        <p:spPr>
          <a:xfrm>
            <a:off x="3048000" y="1628775"/>
            <a:ext cx="6096000" cy="583565"/>
          </a:xfrm>
          <a:prstGeom prst="rect">
            <a:avLst/>
          </a:prstGeom>
          <a:noFill/>
        </p:spPr>
        <p:txBody>
          <a:bodyPr wrap="square" rtlCol="0" anchor="t">
            <a:spAutoFit/>
          </a:bodyPr>
          <a:lstStyle/>
          <a:p>
            <a:r>
              <a:rPr lang="en-US" altLang="zh-CN" sz="3200" kern="0" noProof="0" dirty="0">
                <a:ln>
                  <a:noFill/>
                </a:ln>
                <a:solidFill>
                  <a:srgbClr val="0070C0"/>
                </a:solidFill>
                <a:effectLst/>
                <a:uLnTx/>
                <a:uFillTx/>
                <a:latin typeface="微软雅黑" panose="020B0503020204020204" charset="-122"/>
                <a:ea typeface="微软雅黑" panose="020B0503020204020204" charset="-122"/>
                <a:sym typeface="+mn-ea"/>
              </a:rPr>
              <a:t>2022</a:t>
            </a:r>
            <a:r>
              <a:rPr lang="zh-CN" altLang="en-US" sz="3200" kern="0" noProof="0" dirty="0">
                <a:ln>
                  <a:noFill/>
                </a:ln>
                <a:solidFill>
                  <a:srgbClr val="0070C0"/>
                </a:solidFill>
                <a:effectLst/>
                <a:uLnTx/>
                <a:uFillTx/>
                <a:latin typeface="微软雅黑" panose="020B0503020204020204" charset="-122"/>
                <a:ea typeface="微软雅黑" panose="020B0503020204020204" charset="-122"/>
                <a:sym typeface="+mn-ea"/>
              </a:rPr>
              <a:t>年研究生科技创新项目</a:t>
            </a:r>
            <a:r>
              <a:rPr lang="zh-CN" altLang="en-US" sz="3200" kern="0" dirty="0">
                <a:solidFill>
                  <a:srgbClr val="0070C0"/>
                </a:solidFill>
                <a:latin typeface="微软雅黑" panose="020B0503020204020204" charset="-122"/>
                <a:ea typeface="微软雅黑" panose="020B0503020204020204" charset="-122"/>
                <a:sym typeface="+mn-ea"/>
              </a:rPr>
              <a:t>答辩</a:t>
            </a:r>
            <a:endParaRPr lang="zh-CN" altLang="en-US" sz="3200" kern="0" dirty="0">
              <a:solidFill>
                <a:srgbClr val="0070C0"/>
              </a:solidFill>
              <a:latin typeface="微软雅黑" panose="020B0503020204020204" charset="-122"/>
              <a:ea typeface="微软雅黑" panose="020B0503020204020204" charset="-122"/>
              <a:sym typeface="+mn-ea"/>
            </a:endParaRPr>
          </a:p>
        </p:txBody>
      </p:sp>
      <p:sp>
        <p:nvSpPr>
          <p:cNvPr id="15" name="副标题 3074"/>
          <p:cNvSpPr>
            <a:spLocks noGrp="1"/>
          </p:cNvSpPr>
          <p:nvPr/>
        </p:nvSpPr>
        <p:spPr>
          <a:xfrm>
            <a:off x="4512628" y="5513070"/>
            <a:ext cx="3166745" cy="516255"/>
          </a:xfrm>
          <a:prstGeom prst="rect">
            <a:avLst/>
          </a:prstGeom>
          <a:noFill/>
          <a:ln w="9525">
            <a:noFill/>
          </a:ln>
          <a:effectLst>
            <a:outerShdw blurRad="50800" dist="38100" dir="2700000" algn="tl" rotWithShape="0">
              <a:prstClr val="black">
                <a:alpha val="40000"/>
              </a:prstClr>
            </a:outerShdw>
          </a:effectLst>
        </p:spPr>
        <p:txBody>
          <a:bodyPr anchor="ctr" anchorCtr="0"/>
          <a:lstStyle>
            <a:lvl1pPr marL="0" lvl="0" indent="0" algn="ctr" defTabSz="914400" eaLnBrk="1" fontAlgn="base" latinLnBrk="0" hangingPunct="1">
              <a:lnSpc>
                <a:spcPct val="100000"/>
              </a:lnSpc>
              <a:spcBef>
                <a:spcPct val="20000"/>
              </a:spcBef>
              <a:spcAft>
                <a:spcPct val="0"/>
              </a:spcAft>
              <a:buNone/>
              <a:defRPr sz="1800" b="0" i="0" u="none" kern="1200" baseline="0">
                <a:solidFill>
                  <a:schemeClr val="tx1"/>
                </a:solidFill>
                <a:latin typeface="+mn-lt"/>
                <a:ea typeface="+mn-ea"/>
                <a:cs typeface="+mn-cs"/>
              </a:defRPr>
            </a:lvl1pPr>
            <a:lvl2pPr marL="342900" lvl="1" indent="0" algn="ctr" defTabSz="914400" eaLnBrk="1" fontAlgn="base" latinLnBrk="0" hangingPunct="1">
              <a:lnSpc>
                <a:spcPct val="100000"/>
              </a:lnSpc>
              <a:spcBef>
                <a:spcPct val="20000"/>
              </a:spcBef>
              <a:spcAft>
                <a:spcPct val="0"/>
              </a:spcAft>
              <a:buNone/>
              <a:defRPr sz="1500" b="0" i="0" u="none" kern="1200" baseline="0">
                <a:solidFill>
                  <a:schemeClr val="tx1"/>
                </a:solidFill>
                <a:latin typeface="+mn-lt"/>
                <a:ea typeface="+mn-ea"/>
                <a:cs typeface="+mn-cs"/>
              </a:defRPr>
            </a:lvl2pPr>
            <a:lvl3pPr marL="685800" lvl="2" indent="0" algn="ctr" defTabSz="914400" eaLnBrk="1" fontAlgn="base" latinLnBrk="0" hangingPunct="1">
              <a:lnSpc>
                <a:spcPct val="100000"/>
              </a:lnSpc>
              <a:spcBef>
                <a:spcPct val="20000"/>
              </a:spcBef>
              <a:spcAft>
                <a:spcPct val="0"/>
              </a:spcAft>
              <a:buNone/>
              <a:defRPr sz="1350" b="0" i="0" u="none" kern="1200" baseline="0">
                <a:solidFill>
                  <a:schemeClr val="tx1"/>
                </a:solidFill>
                <a:latin typeface="+mn-lt"/>
                <a:ea typeface="+mn-ea"/>
                <a:cs typeface="+mn-cs"/>
              </a:defRPr>
            </a:lvl3pPr>
            <a:lvl4pPr marL="1028700" lvl="3"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4pPr>
            <a:lvl5pPr marL="1371600" lvl="4"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5pPr>
            <a:lvl6pPr marL="1714500" lvl="5"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6pPr>
            <a:lvl7pPr marL="2057400" lvl="6"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7pPr>
            <a:lvl8pPr marL="2400300" lvl="7"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8pPr>
            <a:lvl9pPr marL="2743200" lvl="8"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9pPr>
          </a:lstStyle>
          <a:p>
            <a:pPr algn="ctr" defTabSz="914400">
              <a:buClrTx/>
              <a:buSzTx/>
              <a:buFontTx/>
            </a:pPr>
            <a:r>
              <a:rPr lang="zh-CN" altLang="en-US" sz="2400" kern="1200" baseline="0">
                <a:latin typeface="微软雅黑" panose="020B0503020204020204" charset="-122"/>
                <a:ea typeface="微软雅黑" panose="020B0503020204020204" charset="-122"/>
                <a:cs typeface="微软雅黑" panose="020B0503020204020204" charset="-122"/>
              </a:rPr>
              <a:t>汇报时间：</a:t>
            </a:r>
            <a:r>
              <a:rPr lang="zh-CN" altLang="en-US" sz="2400" kern="1200" baseline="0">
                <a:latin typeface="Times New Roman" panose="02020603050405020304" charset="0"/>
                <a:ea typeface="微软雅黑" panose="020B0503020204020204" charset="-122"/>
                <a:cs typeface="Times New Roman" panose="02020603050405020304" charset="0"/>
              </a:rPr>
              <a:t>2022.11</a:t>
            </a:r>
            <a:r>
              <a:rPr lang="en-US" altLang="zh-CN" sz="2400" kern="1200" baseline="0">
                <a:latin typeface="Times New Roman" panose="02020603050405020304" charset="0"/>
                <a:ea typeface="微软雅黑" panose="020B0503020204020204" charset="-122"/>
                <a:cs typeface="Times New Roman" panose="02020603050405020304" charset="0"/>
              </a:rPr>
              <a:t>.11</a:t>
            </a:r>
            <a:endParaRPr lang="en-US" altLang="zh-CN" sz="2400" kern="1200" baseline="0">
              <a:latin typeface="Times New Roman" panose="02020603050405020304" charset="0"/>
              <a:ea typeface="微软雅黑" panose="020B0503020204020204" charset="-122"/>
              <a:cs typeface="Times New Roman" panose="02020603050405020304" charset="0"/>
            </a:endParaRPr>
          </a:p>
        </p:txBody>
      </p:sp>
    </p:spTree>
  </p:cSld>
  <p:clrMapOvr>
    <a:masterClrMapping/>
  </p:clrMapOvr>
  <p:transition advTm="12102"/>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4"/>
          <p:cNvSpPr>
            <a:spLocks noGrp="1"/>
          </p:cNvSpPr>
          <p:nvPr>
            <p:ph type="title"/>
          </p:nvPr>
        </p:nvSpPr>
        <p:spPr>
          <a:xfrm>
            <a:off x="0" y="0"/>
            <a:ext cx="12192000" cy="655320"/>
          </a:xfrm>
          <a:gradFill rotWithShape="1">
            <a:gsLst>
              <a:gs pos="0">
                <a:srgbClr val="FFFFFF">
                  <a:alpha val="100000"/>
                </a:srgbClr>
              </a:gs>
              <a:gs pos="89000">
                <a:srgbClr val="FFFFFF">
                  <a:alpha val="100000"/>
                </a:srgbClr>
              </a:gs>
              <a:gs pos="100000">
                <a:srgbClr val="641561">
                  <a:alpha val="100000"/>
                </a:srgbClr>
              </a:gs>
            </a:gsLst>
            <a:lin ang="5400000"/>
            <a:tileRect/>
          </a:gradFill>
        </p:spPr>
        <p:txBody>
          <a:bodyPr anchor="b" anchorCtr="0"/>
          <a:lstStyle/>
          <a:p>
            <a:pPr algn="l"/>
            <a:r>
              <a:rPr lang="en-US" altLang="zh-CN" sz="3200" b="1">
                <a:latin typeface="微软雅黑" panose="020B0503020204020204" charset="-122"/>
                <a:ea typeface="微软雅黑" panose="020B0503020204020204" charset="-122"/>
                <a:cs typeface="微软雅黑" panose="020B0503020204020204" charset="-122"/>
              </a:rPr>
              <a:t> </a:t>
            </a:r>
            <a:r>
              <a:rPr lang="zh-CN" altLang="en-US" sz="3200" b="1">
                <a:latin typeface="微软雅黑" panose="020B0503020204020204" charset="-122"/>
                <a:ea typeface="微软雅黑" panose="020B0503020204020204" charset="-122"/>
                <a:cs typeface="微软雅黑" panose="020B0503020204020204" charset="-122"/>
              </a:rPr>
              <a:t>二</a:t>
            </a:r>
            <a:r>
              <a:rPr lang="en-US" altLang="zh-CN" sz="3200" b="1">
                <a:latin typeface="微软雅黑" panose="020B0503020204020204" charset="-122"/>
                <a:ea typeface="微软雅黑" panose="020B0503020204020204" charset="-122"/>
                <a:cs typeface="微软雅黑" panose="020B0503020204020204" charset="-122"/>
              </a:rPr>
              <a:t> . </a:t>
            </a:r>
            <a:r>
              <a:rPr lang="zh-CN" altLang="en-US" sz="3200">
                <a:latin typeface="微软雅黑" panose="020B0503020204020204" charset="-122"/>
                <a:ea typeface="微软雅黑" panose="020B0503020204020204" charset="-122"/>
                <a:cs typeface="微软雅黑" panose="020B0503020204020204" charset="-122"/>
                <a:sym typeface="+mn-ea"/>
              </a:rPr>
              <a:t>研究目标和内容</a:t>
            </a:r>
            <a:endParaRPr lang="zh-CN" altLang="en-US" sz="3200" b="1">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635" y="6497955"/>
            <a:ext cx="12192000" cy="360680"/>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 name="矩形 11"/>
          <p:cNvSpPr/>
          <p:nvPr/>
        </p:nvSpPr>
        <p:spPr>
          <a:xfrm>
            <a:off x="9582150" y="6237288"/>
            <a:ext cx="2609850" cy="179388"/>
          </a:xfrm>
          <a:prstGeom prst="rect">
            <a:avLst/>
          </a:prstGeom>
          <a:solidFill>
            <a:srgbClr val="85156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 name="矩形 12"/>
          <p:cNvSpPr/>
          <p:nvPr/>
        </p:nvSpPr>
        <p:spPr>
          <a:xfrm>
            <a:off x="10877550" y="5976303"/>
            <a:ext cx="1314450" cy="180975"/>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nvGrpSpPr>
          <p:cNvPr id="17" name="组合 16"/>
          <p:cNvGrpSpPr/>
          <p:nvPr/>
        </p:nvGrpSpPr>
        <p:grpSpPr>
          <a:xfrm>
            <a:off x="1415415" y="1484313"/>
            <a:ext cx="720090" cy="720090"/>
            <a:chOff x="8880" y="4860"/>
            <a:chExt cx="1134" cy="1134"/>
          </a:xfrm>
        </p:grpSpPr>
        <p:sp>
          <p:nvSpPr>
            <p:cNvPr id="2" name="矩形 1"/>
            <p:cNvSpPr/>
            <p:nvPr/>
          </p:nvSpPr>
          <p:spPr>
            <a:xfrm>
              <a:off x="8880" y="4860"/>
              <a:ext cx="1134" cy="1134"/>
            </a:xfrm>
            <a:prstGeom prst="rect">
              <a:avLst/>
            </a:prstGeom>
            <a:noFill/>
            <a:ln w="63500">
              <a:solidFill>
                <a:srgbClr val="AE6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145" y="5065"/>
              <a:ext cx="605" cy="725"/>
            </a:xfrm>
            <a:prstGeom prst="rect">
              <a:avLst/>
            </a:prstGeom>
            <a:noFill/>
          </p:spPr>
          <p:txBody>
            <a:bodyPr wrap="square" rtlCol="0" anchor="ctr" anchorCtr="0">
              <a:spAutoFit/>
            </a:bodyPr>
            <a:lstStyle/>
            <a:p>
              <a:pPr algn="ctr"/>
              <a:r>
                <a:rPr lang="en-US" altLang="zh-CN" sz="2400">
                  <a:latin typeface="Times New Roman" panose="02020603050405020304" charset="0"/>
                  <a:cs typeface="Times New Roman" panose="02020603050405020304" charset="0"/>
                </a:rPr>
                <a:t>1</a:t>
              </a:r>
              <a:endParaRPr lang="en-US" altLang="zh-CN" sz="2400">
                <a:latin typeface="Times New Roman" panose="02020603050405020304" charset="0"/>
                <a:cs typeface="Times New Roman" panose="02020603050405020304" charset="0"/>
              </a:endParaRPr>
            </a:p>
          </p:txBody>
        </p:sp>
      </p:grpSp>
      <p:sp>
        <p:nvSpPr>
          <p:cNvPr id="32" name="文本框 31"/>
          <p:cNvSpPr txBox="1"/>
          <p:nvPr/>
        </p:nvSpPr>
        <p:spPr>
          <a:xfrm>
            <a:off x="2423795" y="2052638"/>
            <a:ext cx="8164195" cy="645160"/>
          </a:xfrm>
          <a:prstGeom prst="rect">
            <a:avLst/>
          </a:prstGeom>
          <a:solidFill>
            <a:srgbClr val="AE6192"/>
          </a:solidFill>
          <a:ln>
            <a:noFill/>
          </a:ln>
        </p:spPr>
        <p:txBody>
          <a:bodyPr wrap="square" rtlCol="0">
            <a:spAutoFit/>
          </a:bodyPr>
          <a:lstStyle/>
          <a:p>
            <a:pPr indent="457200" algn="just"/>
            <a:r>
              <a:rPr lang="zh-CN" altLang="en-US" sz="1800">
                <a:solidFill>
                  <a:schemeClr val="tx1"/>
                </a:solidFill>
                <a:latin typeface="微软雅黑" panose="020B0503020204020204" charset="-122"/>
                <a:ea typeface="微软雅黑" panose="020B0503020204020204" charset="-122"/>
                <a:cs typeface="微软雅黑" panose="020B0503020204020204" charset="-122"/>
              </a:rPr>
              <a:t>研究</a:t>
            </a:r>
            <a:r>
              <a:rPr lang="zh-CN" altLang="en-US" sz="1800">
                <a:latin typeface="Times New Roman" panose="02020603050405020304" charset="0"/>
                <a:ea typeface="微软雅黑" panose="020B0503020204020204" charset="-122"/>
                <a:cs typeface="Times New Roman" panose="02020603050405020304" charset="0"/>
                <a:sym typeface="+mn-ea"/>
              </a:rPr>
              <a:t>CNTs@Fe</a:t>
            </a:r>
            <a:r>
              <a:rPr lang="zh-CN" altLang="en-US" sz="1800" baseline="-25000">
                <a:latin typeface="Times New Roman" panose="02020603050405020304" charset="0"/>
                <a:ea typeface="微软雅黑" panose="020B0503020204020204" charset="-122"/>
                <a:cs typeface="Times New Roman" panose="02020603050405020304" charset="0"/>
                <a:sym typeface="+mn-ea"/>
              </a:rPr>
              <a:t>2</a:t>
            </a:r>
            <a:r>
              <a:rPr lang="zh-CN" altLang="en-US" sz="1800">
                <a:latin typeface="Times New Roman" panose="02020603050405020304" charset="0"/>
                <a:ea typeface="微软雅黑" panose="020B0503020204020204" charset="-122"/>
                <a:cs typeface="Times New Roman" panose="02020603050405020304" charset="0"/>
                <a:sym typeface="+mn-ea"/>
              </a:rPr>
              <a:t>O</a:t>
            </a:r>
            <a:r>
              <a:rPr lang="zh-CN" altLang="en-US" sz="1800" baseline="-25000">
                <a:latin typeface="Times New Roman" panose="02020603050405020304" charset="0"/>
                <a:ea typeface="微软雅黑" panose="020B0503020204020204" charset="-122"/>
                <a:cs typeface="Times New Roman" panose="02020603050405020304" charset="0"/>
                <a:sym typeface="+mn-ea"/>
              </a:rPr>
              <a:t>3</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的气相与液相载硫方式对所获得的正极复合材料的连续性与孔隙率等关键物理性质的影响规律</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6" name="文本框 35"/>
          <p:cNvSpPr txBox="1"/>
          <p:nvPr/>
        </p:nvSpPr>
        <p:spPr>
          <a:xfrm>
            <a:off x="2423795" y="3466148"/>
            <a:ext cx="8164195" cy="922020"/>
          </a:xfrm>
          <a:prstGeom prst="rect">
            <a:avLst/>
          </a:prstGeom>
          <a:solidFill>
            <a:srgbClr val="AE6192"/>
          </a:solidFill>
          <a:ln>
            <a:noFill/>
          </a:ln>
        </p:spPr>
        <p:txBody>
          <a:bodyPr wrap="square" rtlCol="0">
            <a:spAutoFit/>
          </a:bodyPr>
          <a:lstStyle/>
          <a:p>
            <a:pPr indent="457200" algn="just"/>
            <a:r>
              <a:rPr lang="zh-CN" altLang="en-US" sz="1800">
                <a:solidFill>
                  <a:schemeClr val="tx1"/>
                </a:solidFill>
                <a:latin typeface="微软雅黑" panose="020B0503020204020204" charset="-122"/>
                <a:ea typeface="微软雅黑" panose="020B0503020204020204" charset="-122"/>
                <a:cs typeface="微软雅黑" panose="020B0503020204020204" charset="-122"/>
              </a:rPr>
              <a:t>研究充放电过程</a:t>
            </a:r>
            <a:r>
              <a:rPr lang="zh-CN" altLang="en-US" sz="1800">
                <a:solidFill>
                  <a:schemeClr val="tx1"/>
                </a:solidFill>
                <a:latin typeface="Times New Roman" panose="02020603050405020304" charset="0"/>
                <a:ea typeface="微软雅黑" panose="020B0503020204020204" charset="-122"/>
                <a:cs typeface="Times New Roman" panose="02020603050405020304" charset="0"/>
              </a:rPr>
              <a:t>Fe</a:t>
            </a:r>
            <a:r>
              <a:rPr lang="zh-CN" altLang="en-US" sz="1800" baseline="-25000">
                <a:solidFill>
                  <a:schemeClr val="tx1"/>
                </a:solidFill>
                <a:latin typeface="Times New Roman" panose="02020603050405020304" charset="0"/>
                <a:ea typeface="微软雅黑" panose="020B0503020204020204" charset="-122"/>
                <a:cs typeface="Times New Roman" panose="02020603050405020304" charset="0"/>
              </a:rPr>
              <a:t>2</a:t>
            </a:r>
            <a:r>
              <a:rPr lang="zh-CN" altLang="en-US" sz="1800">
                <a:solidFill>
                  <a:schemeClr val="tx1"/>
                </a:solidFill>
                <a:latin typeface="Times New Roman" panose="02020603050405020304" charset="0"/>
                <a:ea typeface="微软雅黑" panose="020B0503020204020204" charset="-122"/>
                <a:cs typeface="Times New Roman" panose="02020603050405020304" charset="0"/>
              </a:rPr>
              <a:t>O</a:t>
            </a:r>
            <a:r>
              <a:rPr lang="zh-CN" altLang="en-US" sz="1800" baseline="-25000">
                <a:solidFill>
                  <a:schemeClr val="tx1"/>
                </a:solidFill>
                <a:latin typeface="Times New Roman" panose="02020603050405020304" charset="0"/>
                <a:ea typeface="微软雅黑" panose="020B0503020204020204" charset="-122"/>
                <a:cs typeface="Times New Roman" panose="02020603050405020304" charset="0"/>
              </a:rPr>
              <a:t>3</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对硫的存在形式与演变规律的影响机制；</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研究</a:t>
            </a:r>
            <a:r>
              <a:rPr lang="zh-CN" altLang="en-US" sz="1800">
                <a:latin typeface="Times New Roman" panose="02020603050405020304" charset="0"/>
                <a:ea typeface="微软雅黑" panose="020B0503020204020204" charset="-122"/>
                <a:cs typeface="Times New Roman" panose="02020603050405020304" charset="0"/>
                <a:sym typeface="+mn-ea"/>
              </a:rPr>
              <a:t>CNTs@Fe</a:t>
            </a:r>
            <a:r>
              <a:rPr lang="zh-CN" altLang="en-US" sz="1800" baseline="-25000">
                <a:latin typeface="Times New Roman" panose="02020603050405020304" charset="0"/>
                <a:ea typeface="微软雅黑" panose="020B0503020204020204" charset="-122"/>
                <a:cs typeface="Times New Roman" panose="02020603050405020304" charset="0"/>
                <a:sym typeface="+mn-ea"/>
              </a:rPr>
              <a:t>2</a:t>
            </a:r>
            <a:r>
              <a:rPr lang="zh-CN" altLang="en-US" sz="1800">
                <a:latin typeface="Times New Roman" panose="02020603050405020304" charset="0"/>
                <a:ea typeface="微软雅黑" panose="020B0503020204020204" charset="-122"/>
                <a:cs typeface="Times New Roman" panose="02020603050405020304" charset="0"/>
                <a:sym typeface="+mn-ea"/>
              </a:rPr>
              <a:t>O</a:t>
            </a:r>
            <a:r>
              <a:rPr lang="zh-CN" altLang="en-US" sz="1800" baseline="-25000">
                <a:latin typeface="Times New Roman" panose="02020603050405020304" charset="0"/>
                <a:ea typeface="微软雅黑" panose="020B0503020204020204" charset="-122"/>
                <a:cs typeface="Times New Roman" panose="02020603050405020304" charset="0"/>
                <a:sym typeface="+mn-ea"/>
              </a:rPr>
              <a:t>3</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结构中两相排布方式</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研究不可溶</a:t>
            </a:r>
            <a:r>
              <a:rPr lang="en-US" altLang="zh-CN" sz="1800">
                <a:solidFill>
                  <a:schemeClr val="tx1"/>
                </a:solidFill>
                <a:latin typeface="Times New Roman" panose="02020603050405020304" charset="0"/>
                <a:ea typeface="微软雅黑" panose="020B0503020204020204" charset="-122"/>
                <a:cs typeface="Times New Roman" panose="02020603050405020304" charset="0"/>
              </a:rPr>
              <a:t>Li</a:t>
            </a:r>
            <a:r>
              <a:rPr lang="en-US" altLang="zh-CN" sz="1800" baseline="-25000">
                <a:solidFill>
                  <a:schemeClr val="tx1"/>
                </a:solidFill>
                <a:latin typeface="Times New Roman" panose="02020603050405020304" charset="0"/>
                <a:ea typeface="微软雅黑" panose="020B0503020204020204" charset="-122"/>
                <a:cs typeface="Times New Roman" panose="02020603050405020304" charset="0"/>
              </a:rPr>
              <a:t>2</a:t>
            </a:r>
            <a:r>
              <a:rPr lang="en-US" altLang="zh-CN" sz="1800">
                <a:solidFill>
                  <a:schemeClr val="tx1"/>
                </a:solidFill>
                <a:latin typeface="Times New Roman" panose="02020603050405020304" charset="0"/>
                <a:ea typeface="微软雅黑" panose="020B0503020204020204" charset="-122"/>
                <a:cs typeface="Times New Roman" panose="02020603050405020304" charset="0"/>
              </a:rPr>
              <a:t>S</a:t>
            </a:r>
            <a:r>
              <a:rPr lang="en-US" altLang="zh-CN" sz="1800" baseline="-25000">
                <a:solidFill>
                  <a:schemeClr val="tx1"/>
                </a:solidFill>
                <a:latin typeface="Times New Roman" panose="02020603050405020304" charset="0"/>
                <a:ea typeface="微软雅黑" panose="020B0503020204020204" charset="-122"/>
                <a:cs typeface="Times New Roman" panose="02020603050405020304" charset="0"/>
              </a:rPr>
              <a:t>2</a:t>
            </a:r>
            <a:r>
              <a:rPr lang="en-US" altLang="zh-CN" sz="1800">
                <a:solidFill>
                  <a:schemeClr val="tx1"/>
                </a:solidFill>
                <a:latin typeface="Times New Roman" panose="02020603050405020304" charset="0"/>
                <a:ea typeface="微软雅黑" panose="020B0503020204020204" charset="-122"/>
                <a:cs typeface="Times New Roman" panose="02020603050405020304" charset="0"/>
              </a:rPr>
              <a:t>/Li</a:t>
            </a:r>
            <a:r>
              <a:rPr lang="en-US" altLang="zh-CN" sz="1800" baseline="-25000">
                <a:solidFill>
                  <a:schemeClr val="tx1"/>
                </a:solidFill>
                <a:latin typeface="Times New Roman" panose="02020603050405020304" charset="0"/>
                <a:ea typeface="微软雅黑" panose="020B0503020204020204" charset="-122"/>
                <a:cs typeface="Times New Roman" panose="02020603050405020304" charset="0"/>
              </a:rPr>
              <a:t>2</a:t>
            </a:r>
            <a:r>
              <a:rPr lang="en-US" altLang="zh-CN" sz="1800">
                <a:solidFill>
                  <a:schemeClr val="tx1"/>
                </a:solidFill>
                <a:latin typeface="Times New Roman" panose="02020603050405020304" charset="0"/>
                <a:ea typeface="微软雅黑" panose="020B0503020204020204" charset="-122"/>
                <a:cs typeface="Times New Roman" panose="02020603050405020304" charset="0"/>
              </a:rPr>
              <a:t>S</a:t>
            </a:r>
            <a:r>
              <a:rPr lang="en-US" altLang="zh-CN" sz="1800">
                <a:solidFill>
                  <a:schemeClr val="tx1"/>
                </a:solidFill>
                <a:latin typeface="微软雅黑" panose="020B0503020204020204" charset="-122"/>
                <a:ea typeface="微软雅黑" panose="020B0503020204020204" charset="-122"/>
                <a:cs typeface="微软雅黑" panose="020B0503020204020204" charset="-122"/>
              </a:rPr>
              <a:t>的在成核位点的生长势垒</a:t>
            </a:r>
            <a:endParaRPr lang="en-US" altLang="zh-CN"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7" name="文本框 36"/>
          <p:cNvSpPr txBox="1"/>
          <p:nvPr/>
        </p:nvSpPr>
        <p:spPr>
          <a:xfrm>
            <a:off x="2423795" y="5156518"/>
            <a:ext cx="8164195" cy="645160"/>
          </a:xfrm>
          <a:prstGeom prst="rect">
            <a:avLst/>
          </a:prstGeom>
          <a:solidFill>
            <a:srgbClr val="AE6192"/>
          </a:solidFill>
          <a:ln>
            <a:noFill/>
          </a:ln>
        </p:spPr>
        <p:txBody>
          <a:bodyPr wrap="square" rtlCol="0">
            <a:spAutoFit/>
          </a:bodyPr>
          <a:lstStyle/>
          <a:p>
            <a:pPr indent="457200" algn="just"/>
            <a:r>
              <a:rPr lang="zh-CN" altLang="en-US" sz="1800">
                <a:solidFill>
                  <a:schemeClr val="tx1"/>
                </a:solidFill>
                <a:latin typeface="微软雅黑" panose="020B0503020204020204" charset="-122"/>
                <a:ea typeface="微软雅黑" panose="020B0503020204020204" charset="-122"/>
                <a:cs typeface="微软雅黑" panose="020B0503020204020204" charset="-122"/>
              </a:rPr>
              <a:t>研究锂硫电池在因长循环而导致硫电极的体积膨胀收缩情况下，整个电极与</a:t>
            </a:r>
            <a:r>
              <a:rPr lang="zh-CN" altLang="en-US" sz="1800">
                <a:latin typeface="Times New Roman" panose="02020603050405020304" charset="0"/>
                <a:ea typeface="微软雅黑" panose="020B0503020204020204" charset="-122"/>
                <a:cs typeface="Times New Roman" panose="02020603050405020304" charset="0"/>
                <a:sym typeface="+mn-ea"/>
              </a:rPr>
              <a:t>CNTs@Fe</a:t>
            </a:r>
            <a:r>
              <a:rPr lang="zh-CN" altLang="en-US" sz="1800" baseline="-25000">
                <a:latin typeface="Times New Roman" panose="02020603050405020304" charset="0"/>
                <a:ea typeface="微软雅黑" panose="020B0503020204020204" charset="-122"/>
                <a:cs typeface="Times New Roman" panose="02020603050405020304" charset="0"/>
                <a:sym typeface="+mn-ea"/>
              </a:rPr>
              <a:t>2</a:t>
            </a:r>
            <a:r>
              <a:rPr lang="zh-CN" altLang="en-US" sz="1800">
                <a:latin typeface="Times New Roman" panose="02020603050405020304" charset="0"/>
                <a:ea typeface="微软雅黑" panose="020B0503020204020204" charset="-122"/>
                <a:cs typeface="Times New Roman" panose="02020603050405020304" charset="0"/>
                <a:sym typeface="+mn-ea"/>
              </a:rPr>
              <a:t>O</a:t>
            </a:r>
            <a:r>
              <a:rPr lang="zh-CN" altLang="en-US" sz="1800" baseline="-25000">
                <a:latin typeface="Times New Roman" panose="02020603050405020304" charset="0"/>
                <a:ea typeface="微软雅黑" panose="020B0503020204020204" charset="-122"/>
                <a:cs typeface="Times New Roman" panose="02020603050405020304" charset="0"/>
                <a:sym typeface="+mn-ea"/>
              </a:rPr>
              <a:t>3</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两相结构的结构稳定性。</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p:txBody>
      </p:sp>
      <p:grpSp>
        <p:nvGrpSpPr>
          <p:cNvPr id="38" name="组合 37"/>
          <p:cNvGrpSpPr/>
          <p:nvPr/>
        </p:nvGrpSpPr>
        <p:grpSpPr>
          <a:xfrm>
            <a:off x="1416050" y="4588193"/>
            <a:ext cx="720090" cy="720090"/>
            <a:chOff x="8880" y="4860"/>
            <a:chExt cx="1134" cy="1134"/>
          </a:xfrm>
        </p:grpSpPr>
        <p:sp>
          <p:nvSpPr>
            <p:cNvPr id="39" name="矩形 38"/>
            <p:cNvSpPr/>
            <p:nvPr/>
          </p:nvSpPr>
          <p:spPr>
            <a:xfrm>
              <a:off x="8880" y="4860"/>
              <a:ext cx="1134" cy="1134"/>
            </a:xfrm>
            <a:prstGeom prst="rect">
              <a:avLst/>
            </a:prstGeom>
            <a:noFill/>
            <a:ln w="63500">
              <a:solidFill>
                <a:srgbClr val="AE6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9145" y="5065"/>
              <a:ext cx="605" cy="725"/>
            </a:xfrm>
            <a:prstGeom prst="rect">
              <a:avLst/>
            </a:prstGeom>
            <a:noFill/>
          </p:spPr>
          <p:txBody>
            <a:bodyPr wrap="square" rtlCol="0" anchor="ctr" anchorCtr="0">
              <a:spAutoFit/>
            </a:bodyPr>
            <a:lstStyle/>
            <a:p>
              <a:pPr algn="ctr"/>
              <a:r>
                <a:rPr lang="en-US" altLang="zh-CN" sz="2400">
                  <a:latin typeface="Times New Roman" panose="02020603050405020304" charset="0"/>
                  <a:cs typeface="Times New Roman" panose="02020603050405020304" charset="0"/>
                </a:rPr>
                <a:t>3</a:t>
              </a:r>
              <a:endParaRPr lang="en-US" altLang="zh-CN" sz="2400">
                <a:latin typeface="Times New Roman" panose="02020603050405020304" charset="0"/>
                <a:cs typeface="Times New Roman" panose="02020603050405020304" charset="0"/>
              </a:endParaRPr>
            </a:p>
          </p:txBody>
        </p:sp>
      </p:grpSp>
      <p:grpSp>
        <p:nvGrpSpPr>
          <p:cNvPr id="41" name="组合 40"/>
          <p:cNvGrpSpPr/>
          <p:nvPr/>
        </p:nvGrpSpPr>
        <p:grpSpPr>
          <a:xfrm>
            <a:off x="1415415" y="2897823"/>
            <a:ext cx="720090" cy="720090"/>
            <a:chOff x="8880" y="4860"/>
            <a:chExt cx="1134" cy="1134"/>
          </a:xfrm>
        </p:grpSpPr>
        <p:sp>
          <p:nvSpPr>
            <p:cNvPr id="42" name="矩形 41"/>
            <p:cNvSpPr/>
            <p:nvPr/>
          </p:nvSpPr>
          <p:spPr>
            <a:xfrm>
              <a:off x="8880" y="4860"/>
              <a:ext cx="1134" cy="1134"/>
            </a:xfrm>
            <a:prstGeom prst="rect">
              <a:avLst/>
            </a:prstGeom>
            <a:noFill/>
            <a:ln w="63500">
              <a:solidFill>
                <a:srgbClr val="AE6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9145" y="5065"/>
              <a:ext cx="605" cy="725"/>
            </a:xfrm>
            <a:prstGeom prst="rect">
              <a:avLst/>
            </a:prstGeom>
            <a:noFill/>
          </p:spPr>
          <p:txBody>
            <a:bodyPr wrap="square" rtlCol="0" anchor="ctr" anchorCtr="0">
              <a:spAutoFit/>
            </a:bodyPr>
            <a:lstStyle/>
            <a:p>
              <a:pPr algn="ctr"/>
              <a:r>
                <a:rPr lang="en-US" altLang="zh-CN" sz="2400">
                  <a:latin typeface="Times New Roman" panose="02020603050405020304" charset="0"/>
                  <a:cs typeface="Times New Roman" panose="02020603050405020304" charset="0"/>
                </a:rPr>
                <a:t>2</a:t>
              </a:r>
              <a:endParaRPr lang="en-US" altLang="zh-CN" sz="2400">
                <a:latin typeface="Times New Roman" panose="02020603050405020304" charset="0"/>
                <a:cs typeface="Times New Roman" panose="02020603050405020304" charset="0"/>
              </a:endParaRPr>
            </a:p>
          </p:txBody>
        </p:sp>
      </p:grpSp>
      <p:sp>
        <p:nvSpPr>
          <p:cNvPr id="44" name="文本框 43"/>
          <p:cNvSpPr txBox="1"/>
          <p:nvPr/>
        </p:nvSpPr>
        <p:spPr>
          <a:xfrm>
            <a:off x="2423795" y="1484313"/>
            <a:ext cx="3999230" cy="368300"/>
          </a:xfrm>
          <a:prstGeom prst="rect">
            <a:avLst/>
          </a:prstGeom>
          <a:gradFill>
            <a:gsLst>
              <a:gs pos="0">
                <a:srgbClr val="FFFFFF"/>
              </a:gs>
              <a:gs pos="90000">
                <a:srgbClr val="FFFFFF"/>
              </a:gs>
              <a:gs pos="100000">
                <a:srgbClr val="641561"/>
              </a:gs>
            </a:gsLst>
            <a:lin ang="5400000" scaled="0"/>
          </a:gradFill>
          <a:ln>
            <a:noFill/>
          </a:ln>
        </p:spPr>
        <p:txBody>
          <a:bodyPr wrap="square" rtlCol="0" anchor="ctr" anchorCtr="0">
            <a:spAutoFit/>
          </a:bodyPr>
          <a:lstStyle/>
          <a:p>
            <a:pPr algn="ctr"/>
            <a:r>
              <a:rPr lang="zh-CN" altLang="en-US" sz="1800">
                <a:solidFill>
                  <a:schemeClr val="tx1"/>
                </a:solidFill>
                <a:latin typeface="Times New Roman" panose="02020603050405020304" charset="0"/>
                <a:ea typeface="微软雅黑" panose="020B0503020204020204" charset="-122"/>
                <a:cs typeface="Times New Roman" panose="02020603050405020304" charset="0"/>
              </a:rPr>
              <a:t>CNTs@Fe</a:t>
            </a:r>
            <a:r>
              <a:rPr lang="zh-CN" altLang="en-US" sz="1800" baseline="-25000">
                <a:solidFill>
                  <a:schemeClr val="tx1"/>
                </a:solidFill>
                <a:latin typeface="Times New Roman" panose="02020603050405020304" charset="0"/>
                <a:ea typeface="微软雅黑" panose="020B0503020204020204" charset="-122"/>
                <a:cs typeface="Times New Roman" panose="02020603050405020304" charset="0"/>
              </a:rPr>
              <a:t>2</a:t>
            </a:r>
            <a:r>
              <a:rPr lang="zh-CN" altLang="en-US" sz="1800">
                <a:solidFill>
                  <a:schemeClr val="tx1"/>
                </a:solidFill>
                <a:latin typeface="Times New Roman" panose="02020603050405020304" charset="0"/>
                <a:ea typeface="微软雅黑" panose="020B0503020204020204" charset="-122"/>
                <a:cs typeface="Times New Roman" panose="02020603050405020304" charset="0"/>
              </a:rPr>
              <a:t>O</a:t>
            </a:r>
            <a:r>
              <a:rPr lang="zh-CN" altLang="en-US" sz="1800" baseline="-25000">
                <a:solidFill>
                  <a:schemeClr val="tx1"/>
                </a:solidFill>
                <a:latin typeface="Times New Roman" panose="02020603050405020304" charset="0"/>
                <a:ea typeface="微软雅黑" panose="020B0503020204020204" charset="-122"/>
                <a:cs typeface="Times New Roman" panose="02020603050405020304" charset="0"/>
              </a:rPr>
              <a:t>3</a:t>
            </a:r>
            <a:r>
              <a:rPr lang="zh-CN" altLang="en-US" sz="1800">
                <a:solidFill>
                  <a:schemeClr val="tx1"/>
                </a:solidFill>
                <a:latin typeface="微软雅黑" panose="020B0503020204020204" charset="-122"/>
                <a:ea typeface="微软雅黑" panose="020B0503020204020204" charset="-122"/>
                <a:cs typeface="微软雅黑" panose="020B0503020204020204" charset="-122"/>
              </a:rPr>
              <a:t>与正极复合材料的制备</a:t>
            </a:r>
            <a:endParaRPr lang="zh-CN" altLang="en-US" sz="18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45" name="文本框 44"/>
          <p:cNvSpPr txBox="1"/>
          <p:nvPr/>
        </p:nvSpPr>
        <p:spPr>
          <a:xfrm>
            <a:off x="2423795" y="2897823"/>
            <a:ext cx="3335020" cy="368300"/>
          </a:xfrm>
          <a:prstGeom prst="rect">
            <a:avLst/>
          </a:prstGeom>
          <a:gradFill>
            <a:gsLst>
              <a:gs pos="0">
                <a:srgbClr val="FFFFFF"/>
              </a:gs>
              <a:gs pos="90000">
                <a:srgbClr val="FFFFFF"/>
              </a:gs>
              <a:gs pos="100000">
                <a:srgbClr val="641561"/>
              </a:gs>
            </a:gsLst>
            <a:lin ang="5400000" scaled="0"/>
          </a:gradFill>
          <a:ln>
            <a:noFill/>
          </a:ln>
        </p:spPr>
        <p:txBody>
          <a:bodyPr wrap="square" rtlCol="0" anchor="ctr" anchorCtr="0">
            <a:spAutoFit/>
          </a:bodyPr>
          <a:lstStyle/>
          <a:p>
            <a:pPr algn="ctr"/>
            <a:r>
              <a:rPr lang="zh-CN" altLang="en-US" sz="1800">
                <a:latin typeface="Times New Roman" panose="02020603050405020304" charset="0"/>
                <a:cs typeface="Times New Roman" panose="02020603050405020304" charset="0"/>
                <a:sym typeface="+mn-ea"/>
              </a:rPr>
              <a:t>CNTs@Fe</a:t>
            </a:r>
            <a:r>
              <a:rPr lang="zh-CN" altLang="en-US" sz="1800" baseline="-25000">
                <a:latin typeface="Times New Roman" panose="02020603050405020304" charset="0"/>
                <a:cs typeface="Times New Roman" panose="02020603050405020304" charset="0"/>
                <a:sym typeface="+mn-ea"/>
              </a:rPr>
              <a:t>2</a:t>
            </a:r>
            <a:r>
              <a:rPr lang="zh-CN" altLang="en-US" sz="1800">
                <a:latin typeface="Times New Roman" panose="02020603050405020304" charset="0"/>
                <a:cs typeface="Times New Roman" panose="02020603050405020304" charset="0"/>
                <a:sym typeface="+mn-ea"/>
              </a:rPr>
              <a:t>O</a:t>
            </a:r>
            <a:r>
              <a:rPr lang="zh-CN" altLang="en-US" sz="1800" baseline="-25000">
                <a:latin typeface="Times New Roman" panose="02020603050405020304" charset="0"/>
                <a:cs typeface="Times New Roman" panose="02020603050405020304" charset="0"/>
                <a:sym typeface="+mn-ea"/>
              </a:rPr>
              <a:t>3</a:t>
            </a:r>
            <a:r>
              <a:rPr lang="zh-CN" altLang="en-US" sz="1800">
                <a:solidFill>
                  <a:schemeClr val="tx1"/>
                </a:solidFill>
                <a:latin typeface="微软雅黑" panose="020B0503020204020204" charset="-122"/>
                <a:ea typeface="微软雅黑" panose="020B0503020204020204" charset="-122"/>
              </a:rPr>
              <a:t>材料的固硫特性</a:t>
            </a:r>
            <a:endParaRPr lang="zh-CN" altLang="en-US" sz="1800">
              <a:solidFill>
                <a:schemeClr val="tx1"/>
              </a:solidFill>
              <a:latin typeface="微软雅黑" panose="020B0503020204020204" charset="-122"/>
              <a:ea typeface="微软雅黑" panose="020B0503020204020204" charset="-122"/>
            </a:endParaRPr>
          </a:p>
        </p:txBody>
      </p:sp>
      <p:sp>
        <p:nvSpPr>
          <p:cNvPr id="46" name="文本框 45"/>
          <p:cNvSpPr txBox="1"/>
          <p:nvPr/>
        </p:nvSpPr>
        <p:spPr>
          <a:xfrm>
            <a:off x="2423795" y="4588193"/>
            <a:ext cx="3755390" cy="368300"/>
          </a:xfrm>
          <a:prstGeom prst="rect">
            <a:avLst/>
          </a:prstGeom>
          <a:gradFill>
            <a:gsLst>
              <a:gs pos="0">
                <a:srgbClr val="FFFFFF"/>
              </a:gs>
              <a:gs pos="90000">
                <a:srgbClr val="FFFFFF"/>
              </a:gs>
              <a:gs pos="100000">
                <a:srgbClr val="641561"/>
              </a:gs>
            </a:gsLst>
            <a:lin ang="5400000" scaled="0"/>
          </a:gradFill>
          <a:ln>
            <a:noFill/>
          </a:ln>
        </p:spPr>
        <p:txBody>
          <a:bodyPr wrap="square" rtlCol="0" anchor="ctr" anchorCtr="0">
            <a:spAutoFit/>
          </a:bodyPr>
          <a:lstStyle/>
          <a:p>
            <a:pPr algn="ctr"/>
            <a:r>
              <a:rPr lang="zh-CN" altLang="en-US" sz="1800">
                <a:latin typeface="Times New Roman" panose="02020603050405020304" charset="0"/>
                <a:cs typeface="Times New Roman" panose="02020603050405020304" charset="0"/>
                <a:sym typeface="+mn-ea"/>
              </a:rPr>
              <a:t>CNTs@Fe</a:t>
            </a:r>
            <a:r>
              <a:rPr lang="zh-CN" altLang="en-US" sz="1800" baseline="-25000">
                <a:latin typeface="Times New Roman" panose="02020603050405020304" charset="0"/>
                <a:cs typeface="Times New Roman" panose="02020603050405020304" charset="0"/>
                <a:sym typeface="+mn-ea"/>
              </a:rPr>
              <a:t>2</a:t>
            </a:r>
            <a:r>
              <a:rPr lang="zh-CN" altLang="en-US" sz="1800">
                <a:latin typeface="Times New Roman" panose="02020603050405020304" charset="0"/>
                <a:cs typeface="Times New Roman" panose="02020603050405020304" charset="0"/>
                <a:sym typeface="+mn-ea"/>
              </a:rPr>
              <a:t>O</a:t>
            </a:r>
            <a:r>
              <a:rPr lang="zh-CN" altLang="en-US" sz="1800" baseline="-25000">
                <a:latin typeface="Times New Roman" panose="02020603050405020304" charset="0"/>
                <a:cs typeface="Times New Roman" panose="02020603050405020304" charset="0"/>
                <a:sym typeface="+mn-ea"/>
              </a:rPr>
              <a:t>3</a:t>
            </a:r>
            <a:r>
              <a:rPr lang="zh-CN" altLang="en-US" sz="1800">
                <a:solidFill>
                  <a:schemeClr val="tx1"/>
                </a:solidFill>
                <a:latin typeface="微软雅黑" panose="020B0503020204020204" charset="-122"/>
                <a:ea typeface="微软雅黑" panose="020B0503020204020204" charset="-122"/>
              </a:rPr>
              <a:t>的物理与化学稳定性</a:t>
            </a:r>
            <a:endParaRPr lang="zh-CN" altLang="en-US" sz="1800">
              <a:solidFill>
                <a:schemeClr val="tx1"/>
              </a:solidFill>
              <a:latin typeface="微软雅黑" panose="020B0503020204020204" charset="-122"/>
              <a:ea typeface="微软雅黑" panose="020B0503020204020204" charset="-122"/>
            </a:endParaRPr>
          </a:p>
        </p:txBody>
      </p:sp>
      <p:grpSp>
        <p:nvGrpSpPr>
          <p:cNvPr id="4" name="组合 3"/>
          <p:cNvGrpSpPr/>
          <p:nvPr/>
        </p:nvGrpSpPr>
        <p:grpSpPr>
          <a:xfrm>
            <a:off x="119380" y="635000"/>
            <a:ext cx="359410" cy="720090"/>
            <a:chOff x="1889" y="3585"/>
            <a:chExt cx="566" cy="1134"/>
          </a:xfrm>
        </p:grpSpPr>
        <p:sp>
          <p:nvSpPr>
            <p:cNvPr id="18" name="矩形 17"/>
            <p:cNvSpPr/>
            <p:nvPr/>
          </p:nvSpPr>
          <p:spPr>
            <a:xfrm>
              <a:off x="1889" y="3585"/>
              <a:ext cx="567" cy="1134"/>
            </a:xfrm>
            <a:prstGeom prst="rect">
              <a:avLst/>
            </a:prstGeom>
            <a:solidFill>
              <a:srgbClr val="85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a:off x="1889" y="4152"/>
              <a:ext cx="567" cy="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623570" y="764858"/>
            <a:ext cx="1584127" cy="460375"/>
          </a:xfrm>
          <a:prstGeom prst="rect">
            <a:avLst/>
          </a:prstGeom>
          <a:solidFill>
            <a:srgbClr val="851561"/>
          </a:solidFill>
          <a:ln>
            <a:noFill/>
          </a:ln>
        </p:spPr>
        <p:txBody>
          <a:bodyPr wrap="square" rtlCol="0">
            <a:spAutoFit/>
          </a:bodyPr>
          <a:lstStyle/>
          <a:p>
            <a:pPr algn="ctr"/>
            <a:r>
              <a:rPr lang="zh-CN" altLang="en-US" sz="2400" dirty="0">
                <a:solidFill>
                  <a:schemeClr val="bg1"/>
                </a:solidFill>
                <a:latin typeface="微软雅黑" panose="020B0503020204020204" charset="-122"/>
                <a:ea typeface="微软雅黑" panose="020B0503020204020204" charset="-122"/>
              </a:rPr>
              <a:t>研究内容</a:t>
            </a:r>
            <a:endParaRPr lang="zh-CN" altLang="en-US" sz="2400" dirty="0">
              <a:solidFill>
                <a:schemeClr val="bg1"/>
              </a:solidFill>
              <a:latin typeface="微软雅黑" panose="020B0503020204020204" charset="-122"/>
              <a:ea typeface="微软雅黑" panose="020B0503020204020204" charset="-122"/>
            </a:endParaRPr>
          </a:p>
        </p:txBody>
      </p:sp>
    </p:spTree>
  </p:cSld>
  <p:clrMapOvr>
    <a:masterClrMapping/>
  </p:clrMapOvr>
  <p:transition advTm="14604"/>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331913"/>
          </a:xfrm>
          <a:prstGeom prst="rect">
            <a:avLst/>
          </a:prstGeom>
          <a:gradFill>
            <a:gsLst>
              <a:gs pos="0">
                <a:srgbClr val="851561"/>
              </a:gs>
              <a:gs pos="100000">
                <a:srgbClr val="64156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2400" strike="noStrike" noProof="1">
                <a:latin typeface="Times New Roman" panose="02020603050405020304" charset="0"/>
                <a:ea typeface="微软雅黑" panose="020B0503020204020204" charset="-122"/>
                <a:cs typeface="Times New Roman" panose="02020603050405020304" charset="0"/>
                <a:sym typeface="+mn-ea"/>
              </a:rPr>
              <a:t>CNTs@Fe</a:t>
            </a:r>
            <a:r>
              <a:rPr lang="zh-CN" sz="2400" strike="noStrike" baseline="-25000" noProof="1">
                <a:latin typeface="Times New Roman" panose="02020603050405020304" charset="0"/>
                <a:ea typeface="微软雅黑" panose="020B0503020204020204" charset="-122"/>
                <a:cs typeface="Times New Roman" panose="02020603050405020304" charset="0"/>
                <a:sym typeface="+mn-ea"/>
              </a:rPr>
              <a:t>2</a:t>
            </a:r>
            <a:r>
              <a:rPr lang="zh-CN" sz="2400" strike="noStrike" noProof="1">
                <a:latin typeface="Times New Roman" panose="02020603050405020304" charset="0"/>
                <a:ea typeface="微软雅黑" panose="020B0503020204020204" charset="-122"/>
                <a:cs typeface="Times New Roman" panose="02020603050405020304" charset="0"/>
                <a:sym typeface="+mn-ea"/>
              </a:rPr>
              <a:t>O</a:t>
            </a:r>
            <a:r>
              <a:rPr lang="zh-CN" sz="2400" strike="noStrike" baseline="-25000" noProof="1">
                <a:latin typeface="Times New Roman" panose="02020603050405020304" charset="0"/>
                <a:ea typeface="微软雅黑" panose="020B0503020204020204" charset="-122"/>
                <a:cs typeface="Times New Roman" panose="02020603050405020304" charset="0"/>
                <a:sym typeface="+mn-ea"/>
              </a:rPr>
              <a:t>3</a:t>
            </a:r>
            <a:r>
              <a:rPr lang="zh-CN" sz="2400" strike="noStrike" noProof="1">
                <a:latin typeface="微软雅黑" panose="020B0503020204020204" charset="-122"/>
                <a:ea typeface="微软雅黑" panose="020B0503020204020204" charset="-122"/>
                <a:cs typeface="微软雅黑" panose="020B0503020204020204" charset="-122"/>
                <a:sym typeface="+mn-ea"/>
              </a:rPr>
              <a:t>材料的构筑及其对锂硫电池电极反应过程的控制机理</a:t>
            </a:r>
            <a:endParaRPr lang="zh-CN" altLang="en-US" sz="2400" strike="noStrike" noProof="1">
              <a:latin typeface="微软雅黑" panose="020B0503020204020204" charset="-122"/>
              <a:ea typeface="微软雅黑" panose="020B0503020204020204" charset="-122"/>
              <a:cs typeface="微软雅黑" panose="020B0503020204020204" charset="-122"/>
            </a:endParaRPr>
          </a:p>
        </p:txBody>
      </p:sp>
      <p:sp>
        <p:nvSpPr>
          <p:cNvPr id="8194" name="文本框 2"/>
          <p:cNvSpPr txBox="1"/>
          <p:nvPr/>
        </p:nvSpPr>
        <p:spPr>
          <a:xfrm>
            <a:off x="2800350" y="3483293"/>
            <a:ext cx="6591300" cy="768350"/>
          </a:xfrm>
          <a:prstGeom prst="rect">
            <a:avLst/>
          </a:prstGeom>
          <a:noFill/>
          <a:ln w="9525">
            <a:noFill/>
          </a:ln>
        </p:spPr>
        <p:txBody>
          <a:bodyPr wrap="square" anchor="ctr" anchorCtr="0">
            <a:spAutoFit/>
          </a:bodyPr>
          <a:lstStyle/>
          <a:p>
            <a:pPr algn="ctr"/>
            <a:r>
              <a:rPr lang="zh-CN" altLang="en-US" sz="4400">
                <a:latin typeface="微软雅黑" panose="020B0503020204020204" charset="-122"/>
                <a:ea typeface="微软雅黑" panose="020B0503020204020204" charset="-122"/>
              </a:rPr>
              <a:t>研究方法和实验方案</a:t>
            </a:r>
            <a:endParaRPr lang="zh-CN" altLang="en-US" sz="4400">
              <a:latin typeface="微软雅黑" panose="020B0503020204020204" charset="-122"/>
              <a:ea typeface="微软雅黑" panose="020B0503020204020204" charset="-122"/>
            </a:endParaRPr>
          </a:p>
        </p:txBody>
      </p:sp>
      <p:sp>
        <p:nvSpPr>
          <p:cNvPr id="8195" name="文本框 3"/>
          <p:cNvSpPr txBox="1"/>
          <p:nvPr/>
        </p:nvSpPr>
        <p:spPr>
          <a:xfrm>
            <a:off x="4572000" y="2319338"/>
            <a:ext cx="3048000" cy="706755"/>
          </a:xfrm>
          <a:prstGeom prst="rect">
            <a:avLst/>
          </a:prstGeom>
          <a:noFill/>
          <a:ln w="9525">
            <a:noFill/>
          </a:ln>
        </p:spPr>
        <p:txBody>
          <a:bodyPr wrap="square" anchor="t" anchorCtr="0">
            <a:spAutoFit/>
          </a:bodyPr>
          <a:lstStyle/>
          <a:p>
            <a:pPr algn="ctr"/>
            <a:r>
              <a:rPr lang="zh-CN" altLang="en-US" sz="4000">
                <a:latin typeface="微软雅黑" panose="020B0503020204020204" charset="-122"/>
                <a:ea typeface="微软雅黑" panose="020B0503020204020204" charset="-122"/>
              </a:rPr>
              <a:t>第三部分</a:t>
            </a:r>
            <a:endParaRPr lang="zh-CN" altLang="en-US" sz="4000">
              <a:latin typeface="微软雅黑" panose="020B0503020204020204" charset="-122"/>
              <a:ea typeface="微软雅黑" panose="020B0503020204020204" charset="-122"/>
            </a:endParaRPr>
          </a:p>
        </p:txBody>
      </p:sp>
      <p:grpSp>
        <p:nvGrpSpPr>
          <p:cNvPr id="8196" name="组合 19"/>
          <p:cNvGrpSpPr/>
          <p:nvPr/>
        </p:nvGrpSpPr>
        <p:grpSpPr>
          <a:xfrm>
            <a:off x="0" y="5239068"/>
            <a:ext cx="12192000" cy="1620520"/>
            <a:chOff x="1" y="8248"/>
            <a:chExt cx="19199" cy="2551"/>
          </a:xfrm>
        </p:grpSpPr>
        <p:grpSp>
          <p:nvGrpSpPr>
            <p:cNvPr id="8197" name="组合 17"/>
            <p:cNvGrpSpPr/>
            <p:nvPr/>
          </p:nvGrpSpPr>
          <p:grpSpPr>
            <a:xfrm>
              <a:off x="1" y="8248"/>
              <a:ext cx="4384" cy="2551"/>
              <a:chOff x="7408" y="7101"/>
              <a:chExt cx="4384" cy="2551"/>
            </a:xfrm>
          </p:grpSpPr>
          <p:pic>
            <p:nvPicPr>
              <p:cNvPr id="8198" name="Picture 3"/>
              <p:cNvPicPr>
                <a:picLocks noChangeAspect="1"/>
              </p:cNvPicPr>
              <p:nvPr/>
            </p:nvPicPr>
            <p:blipFill>
              <a:blip r:embed="rId1"/>
              <a:stretch>
                <a:fillRect/>
              </a:stretch>
            </p:blipFill>
            <p:spPr>
              <a:xfrm>
                <a:off x="8579" y="7101"/>
                <a:ext cx="2098" cy="2098"/>
              </a:xfrm>
              <a:prstGeom prst="rect">
                <a:avLst/>
              </a:prstGeom>
              <a:noFill/>
              <a:ln w="9525">
                <a:noFill/>
              </a:ln>
            </p:spPr>
          </p:pic>
          <p:sp>
            <p:nvSpPr>
              <p:cNvPr id="6" name="任意多边形 5"/>
              <p:cNvSpPr/>
              <p:nvPr/>
            </p:nvSpPr>
            <p:spPr>
              <a:xfrm>
                <a:off x="7408" y="8122"/>
                <a:ext cx="4384" cy="1531"/>
              </a:xfrm>
              <a:custGeom>
                <a:avLst/>
                <a:gdLst>
                  <a:gd name="connsiteX0" fmla="*/ 0 w 4384"/>
                  <a:gd name="connsiteY0" fmla="*/ 0 h 1531"/>
                  <a:gd name="connsiteX1" fmla="*/ 1013 w 4384"/>
                  <a:gd name="connsiteY1" fmla="*/ 9 h 1531"/>
                  <a:gd name="connsiteX2" fmla="*/ 1255 w 4384"/>
                  <a:gd name="connsiteY2" fmla="*/ 446 h 1531"/>
                  <a:gd name="connsiteX3" fmla="*/ 1360 w 4384"/>
                  <a:gd name="connsiteY3" fmla="*/ 809 h 1531"/>
                  <a:gd name="connsiteX4" fmla="*/ 1813 w 4384"/>
                  <a:gd name="connsiteY4" fmla="*/ 975 h 1531"/>
                  <a:gd name="connsiteX5" fmla="*/ 2191 w 4384"/>
                  <a:gd name="connsiteY5" fmla="*/ 1171 h 1531"/>
                  <a:gd name="connsiteX6" fmla="*/ 2643 w 4384"/>
                  <a:gd name="connsiteY6" fmla="*/ 975 h 1531"/>
                  <a:gd name="connsiteX7" fmla="*/ 3021 w 4384"/>
                  <a:gd name="connsiteY7" fmla="*/ 854 h 1531"/>
                  <a:gd name="connsiteX8" fmla="*/ 3142 w 4384"/>
                  <a:gd name="connsiteY8" fmla="*/ 446 h 1531"/>
                  <a:gd name="connsiteX9" fmla="*/ 3413 w 4384"/>
                  <a:gd name="connsiteY9" fmla="*/ 9 h 1531"/>
                  <a:gd name="connsiteX10" fmla="*/ 4384 w 4384"/>
                  <a:gd name="connsiteY10" fmla="*/ 0 h 1531"/>
                  <a:gd name="connsiteX11" fmla="*/ 4384 w 4384"/>
                  <a:gd name="connsiteY11" fmla="*/ 1531 h 1531"/>
                  <a:gd name="connsiteX12" fmla="*/ 0 w 4384"/>
                  <a:gd name="connsiteY12" fmla="*/ 1531 h 1531"/>
                  <a:gd name="connsiteX13" fmla="*/ 0 w 4384"/>
                  <a:gd name="connsiteY13" fmla="*/ 0 h 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4" h="1531">
                    <a:moveTo>
                      <a:pt x="0" y="0"/>
                    </a:moveTo>
                    <a:lnTo>
                      <a:pt x="1013" y="9"/>
                    </a:lnTo>
                    <a:lnTo>
                      <a:pt x="1255" y="446"/>
                    </a:lnTo>
                    <a:lnTo>
                      <a:pt x="1360" y="809"/>
                    </a:lnTo>
                    <a:lnTo>
                      <a:pt x="1813" y="975"/>
                    </a:lnTo>
                    <a:lnTo>
                      <a:pt x="2191" y="1171"/>
                    </a:lnTo>
                    <a:lnTo>
                      <a:pt x="2643" y="975"/>
                    </a:lnTo>
                    <a:lnTo>
                      <a:pt x="3021" y="854"/>
                    </a:lnTo>
                    <a:lnTo>
                      <a:pt x="3142" y="446"/>
                    </a:lnTo>
                    <a:lnTo>
                      <a:pt x="3413" y="9"/>
                    </a:lnTo>
                    <a:lnTo>
                      <a:pt x="4384" y="0"/>
                    </a:lnTo>
                    <a:lnTo>
                      <a:pt x="4384" y="1531"/>
                    </a:lnTo>
                    <a:lnTo>
                      <a:pt x="0" y="1531"/>
                    </a:lnTo>
                    <a:lnTo>
                      <a:pt x="0" y="0"/>
                    </a:lnTo>
                    <a:close/>
                  </a:path>
                </a:pathLst>
              </a:custGeom>
              <a:gradFill>
                <a:gsLst>
                  <a:gs pos="0">
                    <a:srgbClr val="851561"/>
                  </a:gs>
                  <a:gs pos="100000">
                    <a:srgbClr val="64156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19" name="矩形 18"/>
            <p:cNvSpPr/>
            <p:nvPr/>
          </p:nvSpPr>
          <p:spPr>
            <a:xfrm>
              <a:off x="4270" y="9269"/>
              <a:ext cx="14930" cy="1531"/>
            </a:xfrm>
            <a:prstGeom prst="rect">
              <a:avLst/>
            </a:prstGeom>
            <a:gradFill>
              <a:gsLst>
                <a:gs pos="0">
                  <a:srgbClr val="851561"/>
                </a:gs>
                <a:gs pos="100000">
                  <a:srgbClr val="64156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grpSp>
      <p:sp>
        <p:nvSpPr>
          <p:cNvPr id="4" name="矩形 3"/>
          <p:cNvSpPr/>
          <p:nvPr/>
        </p:nvSpPr>
        <p:spPr>
          <a:xfrm>
            <a:off x="2484120" y="1789748"/>
            <a:ext cx="7223760" cy="36000"/>
          </a:xfrm>
          <a:prstGeom prst="rect">
            <a:avLst/>
          </a:prstGeom>
          <a:solidFill>
            <a:srgbClr val="82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484120" y="4709478"/>
            <a:ext cx="7223760" cy="36000"/>
          </a:xfrm>
          <a:prstGeom prst="rect">
            <a:avLst/>
          </a:prstGeom>
          <a:solidFill>
            <a:srgbClr val="82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Tm="4313"/>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4"/>
          <p:cNvSpPr>
            <a:spLocks noGrp="1"/>
          </p:cNvSpPr>
          <p:nvPr>
            <p:ph type="title"/>
          </p:nvPr>
        </p:nvSpPr>
        <p:spPr>
          <a:xfrm>
            <a:off x="0" y="0"/>
            <a:ext cx="12192000" cy="655320"/>
          </a:xfrm>
          <a:gradFill rotWithShape="1">
            <a:gsLst>
              <a:gs pos="0">
                <a:srgbClr val="FFFFFF">
                  <a:alpha val="100000"/>
                </a:srgbClr>
              </a:gs>
              <a:gs pos="89000">
                <a:srgbClr val="FFFFFF">
                  <a:alpha val="100000"/>
                </a:srgbClr>
              </a:gs>
              <a:gs pos="100000">
                <a:srgbClr val="641561">
                  <a:alpha val="100000"/>
                </a:srgbClr>
              </a:gs>
            </a:gsLst>
            <a:lin ang="5400000"/>
            <a:tileRect/>
          </a:gradFill>
        </p:spPr>
        <p:txBody>
          <a:bodyPr anchor="b" anchorCtr="0"/>
          <a:lstStyle/>
          <a:p>
            <a:pPr algn="l"/>
            <a:r>
              <a:rPr lang="en-US" altLang="zh-CN" sz="3200" b="1">
                <a:latin typeface="微软雅黑" panose="020B0503020204020204" charset="-122"/>
                <a:ea typeface="微软雅黑" panose="020B0503020204020204" charset="-122"/>
                <a:cs typeface="微软雅黑" panose="020B0503020204020204" charset="-122"/>
              </a:rPr>
              <a:t> </a:t>
            </a:r>
            <a:r>
              <a:rPr lang="zh-CN" altLang="en-US" sz="3200" b="1">
                <a:latin typeface="微软雅黑" panose="020B0503020204020204" charset="-122"/>
                <a:ea typeface="微软雅黑" panose="020B0503020204020204" charset="-122"/>
                <a:cs typeface="微软雅黑" panose="020B0503020204020204" charset="-122"/>
              </a:rPr>
              <a:t>三</a:t>
            </a:r>
            <a:r>
              <a:rPr lang="en-US" altLang="zh-CN" sz="3200" b="1">
                <a:latin typeface="微软雅黑" panose="020B0503020204020204" charset="-122"/>
                <a:ea typeface="微软雅黑" panose="020B0503020204020204" charset="-122"/>
                <a:cs typeface="微软雅黑" panose="020B0503020204020204" charset="-122"/>
              </a:rPr>
              <a:t> . </a:t>
            </a:r>
            <a:r>
              <a:rPr lang="zh-CN" altLang="en-US" sz="3200">
                <a:latin typeface="微软雅黑" panose="020B0503020204020204" charset="-122"/>
                <a:ea typeface="微软雅黑" panose="020B0503020204020204" charset="-122"/>
                <a:cs typeface="微软雅黑" panose="020B0503020204020204" charset="-122"/>
                <a:sym typeface="+mn-ea"/>
              </a:rPr>
              <a:t>研究方法和实验方案</a:t>
            </a:r>
            <a:endParaRPr lang="zh-CN" altLang="en-US" sz="3200" b="1">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635" y="6497955"/>
            <a:ext cx="12192000" cy="360680"/>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 name="矩形 11"/>
          <p:cNvSpPr/>
          <p:nvPr/>
        </p:nvSpPr>
        <p:spPr>
          <a:xfrm>
            <a:off x="9582150" y="6237288"/>
            <a:ext cx="2609850" cy="179388"/>
          </a:xfrm>
          <a:prstGeom prst="rect">
            <a:avLst/>
          </a:prstGeom>
          <a:solidFill>
            <a:srgbClr val="85156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 name="矩形 12"/>
          <p:cNvSpPr/>
          <p:nvPr/>
        </p:nvSpPr>
        <p:spPr>
          <a:xfrm>
            <a:off x="10877550" y="5975350"/>
            <a:ext cx="1314450" cy="180975"/>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 name="文本框 3"/>
          <p:cNvSpPr txBox="1"/>
          <p:nvPr/>
        </p:nvSpPr>
        <p:spPr>
          <a:xfrm>
            <a:off x="551180" y="1340485"/>
            <a:ext cx="6036310" cy="4625975"/>
          </a:xfrm>
          <a:prstGeom prst="rect">
            <a:avLst/>
          </a:prstGeom>
          <a:noFill/>
        </p:spPr>
        <p:txBody>
          <a:bodyPr wrap="square" rtlCol="0">
            <a:noAutofit/>
          </a:bodyPr>
          <a:lstStyle/>
          <a:p>
            <a:pPr>
              <a:lnSpc>
                <a:spcPct val="125000"/>
              </a:lnSpc>
              <a:spcBef>
                <a:spcPts val="600"/>
              </a:spcBef>
              <a:spcAft>
                <a:spcPts val="0"/>
              </a:spcAft>
            </a:pPr>
            <a:r>
              <a:rPr lang="en-US" altLang="zh-CN" sz="2000" dirty="0">
                <a:latin typeface="微软雅黑" panose="020B0503020204020204" charset="-122"/>
                <a:ea typeface="微软雅黑" panose="020B0503020204020204" charset="-122"/>
                <a:cs typeface="微软雅黑" panose="020B0503020204020204" charset="-122"/>
              </a:rPr>
              <a:t>1.</a:t>
            </a:r>
            <a:r>
              <a:rPr lang="en-US" altLang="zh-CN" sz="2000" dirty="0">
                <a:latin typeface="Times New Roman" panose="02020603050405020304" charset="0"/>
                <a:ea typeface="微软雅黑" panose="020B0503020204020204" charset="-122"/>
                <a:cs typeface="Times New Roman" panose="02020603050405020304" charset="0"/>
              </a:rPr>
              <a:t>CNTs@Fe</a:t>
            </a:r>
            <a:r>
              <a:rPr lang="en-US" altLang="zh-CN" sz="2000" baseline="-25000" dirty="0">
                <a:latin typeface="Times New Roman" panose="02020603050405020304" charset="0"/>
                <a:ea typeface="微软雅黑" panose="020B0503020204020204" charset="-122"/>
                <a:cs typeface="Times New Roman" panose="02020603050405020304" charset="0"/>
              </a:rPr>
              <a:t>2</a:t>
            </a:r>
            <a:r>
              <a:rPr lang="en-US" altLang="zh-CN" sz="2000" dirty="0">
                <a:latin typeface="Times New Roman" panose="02020603050405020304" charset="0"/>
                <a:ea typeface="微软雅黑" panose="020B0503020204020204" charset="-122"/>
                <a:cs typeface="Times New Roman" panose="02020603050405020304" charset="0"/>
              </a:rPr>
              <a:t>O</a:t>
            </a:r>
            <a:r>
              <a:rPr lang="en-US" altLang="zh-CN" sz="2000" baseline="-25000" dirty="0">
                <a:latin typeface="Times New Roman" panose="02020603050405020304" charset="0"/>
                <a:ea typeface="微软雅黑" panose="020B0503020204020204" charset="-122"/>
                <a:cs typeface="Times New Roman" panose="02020603050405020304" charset="0"/>
              </a:rPr>
              <a:t>3</a:t>
            </a:r>
            <a:r>
              <a:rPr lang="en-US" altLang="zh-CN" sz="2000" dirty="0">
                <a:latin typeface="微软雅黑" panose="020B0503020204020204" charset="-122"/>
                <a:ea typeface="微软雅黑" panose="020B0503020204020204" charset="-122"/>
                <a:cs typeface="微软雅黑" panose="020B0503020204020204" charset="-122"/>
              </a:rPr>
              <a:t>正极复合材料的制备</a:t>
            </a:r>
            <a:endParaRPr lang="en-US" altLang="zh-CN" sz="2000" dirty="0">
              <a:latin typeface="微软雅黑" panose="020B0503020204020204" charset="-122"/>
              <a:ea typeface="微软雅黑" panose="020B0503020204020204" charset="-122"/>
              <a:cs typeface="微软雅黑" panose="020B0503020204020204" charset="-122"/>
            </a:endParaRPr>
          </a:p>
          <a:p>
            <a:pPr marL="342900" indent="-342900">
              <a:lnSpc>
                <a:spcPct val="125000"/>
              </a:lnSpc>
              <a:spcBef>
                <a:spcPts val="600"/>
              </a:spcBef>
              <a:spcAft>
                <a:spcPts val="0"/>
              </a:spcAft>
              <a:buFont typeface="Wingdings" panose="05000000000000000000" charset="0"/>
              <a:buChar char="Ø"/>
            </a:pPr>
            <a:r>
              <a:rPr lang="en-US" altLang="zh-CN" sz="2000" dirty="0">
                <a:latin typeface="Times New Roman" panose="02020603050405020304" charset="0"/>
                <a:ea typeface="微软雅黑" panose="020B0503020204020204" charset="-122"/>
                <a:cs typeface="Times New Roman" panose="02020603050405020304" charset="0"/>
                <a:sym typeface="+mn-ea"/>
              </a:rPr>
              <a:t>CNTs@Fe</a:t>
            </a:r>
            <a:r>
              <a:rPr lang="en-US" altLang="zh-CN" sz="2000" baseline="-25000" dirty="0">
                <a:latin typeface="Times New Roman" panose="02020603050405020304" charset="0"/>
                <a:ea typeface="微软雅黑" panose="020B0503020204020204" charset="-122"/>
                <a:cs typeface="Times New Roman" panose="02020603050405020304" charset="0"/>
                <a:sym typeface="+mn-ea"/>
              </a:rPr>
              <a:t>2</a:t>
            </a:r>
            <a:r>
              <a:rPr lang="en-US" altLang="zh-CN" sz="2000" dirty="0">
                <a:latin typeface="Times New Roman" panose="02020603050405020304" charset="0"/>
                <a:ea typeface="微软雅黑" panose="020B0503020204020204" charset="-122"/>
                <a:cs typeface="Times New Roman" panose="02020603050405020304" charset="0"/>
                <a:sym typeface="+mn-ea"/>
              </a:rPr>
              <a:t>O</a:t>
            </a:r>
            <a:r>
              <a:rPr lang="en-US" altLang="zh-CN" sz="2000" baseline="-25000" dirty="0">
                <a:latin typeface="Times New Roman" panose="02020603050405020304" charset="0"/>
                <a:ea typeface="微软雅黑" panose="020B0503020204020204" charset="-122"/>
                <a:cs typeface="Times New Roman" panose="02020603050405020304" charset="0"/>
                <a:sym typeface="+mn-ea"/>
              </a:rPr>
              <a:t>3</a:t>
            </a:r>
            <a:r>
              <a:rPr lang="en-US" altLang="zh-CN" sz="2000" dirty="0">
                <a:latin typeface="微软雅黑" panose="020B0503020204020204" charset="-122"/>
                <a:ea typeface="微软雅黑" panose="020B0503020204020204" charset="-122"/>
                <a:cs typeface="微软雅黑" panose="020B0503020204020204" charset="-122"/>
              </a:rPr>
              <a:t>的制备</a:t>
            </a:r>
            <a:endParaRPr lang="en-US" altLang="zh-CN" sz="2000" dirty="0">
              <a:latin typeface="微软雅黑" panose="020B0503020204020204" charset="-122"/>
              <a:ea typeface="微软雅黑" panose="020B0503020204020204" charset="-122"/>
              <a:cs typeface="微软雅黑" panose="020B0503020204020204" charset="-122"/>
            </a:endParaRPr>
          </a:p>
          <a:p>
            <a:pPr indent="457200">
              <a:lnSpc>
                <a:spcPct val="125000"/>
              </a:lnSpc>
              <a:spcBef>
                <a:spcPts val="600"/>
              </a:spcBef>
              <a:spcAft>
                <a:spcPts val="0"/>
              </a:spcAft>
            </a:pPr>
            <a:r>
              <a:rPr lang="zh-CN" altLang="en-US" sz="2000" dirty="0">
                <a:latin typeface="微软雅黑" panose="020B0503020204020204" charset="-122"/>
                <a:ea typeface="微软雅黑" panose="020B0503020204020204" charset="-122"/>
                <a:cs typeface="微软雅黑" panose="020B0503020204020204" charset="-122"/>
              </a:rPr>
              <a:t>将原料</a:t>
            </a:r>
            <a:r>
              <a:rPr lang="en-US" altLang="zh-CN" sz="2000" dirty="0" err="1">
                <a:latin typeface="微软雅黑" panose="020B0503020204020204" charset="-122"/>
                <a:ea typeface="微软雅黑" panose="020B0503020204020204" charset="-122"/>
                <a:cs typeface="微软雅黑" panose="020B0503020204020204" charset="-122"/>
              </a:rPr>
              <a:t>超声分散在去离子水中，转移到的反应釜中</a:t>
            </a:r>
            <a:r>
              <a:rPr lang="zh-CN" altLang="en-US" sz="2000" dirty="0">
                <a:latin typeface="微软雅黑" panose="020B0503020204020204" charset="-122"/>
                <a:ea typeface="微软雅黑" panose="020B0503020204020204" charset="-122"/>
                <a:cs typeface="微软雅黑" panose="020B0503020204020204" charset="-122"/>
              </a:rPr>
              <a:t>加热后取出，并进行</a:t>
            </a:r>
            <a:r>
              <a:rPr lang="en-US" altLang="zh-CN" sz="2000" dirty="0" err="1">
                <a:latin typeface="微软雅黑" panose="020B0503020204020204" charset="-122"/>
                <a:ea typeface="微软雅黑" panose="020B0503020204020204" charset="-122"/>
                <a:cs typeface="微软雅黑" panose="020B0503020204020204" charset="-122"/>
              </a:rPr>
              <a:t>抽滤清洗</a:t>
            </a:r>
            <a:r>
              <a:rPr lang="zh-CN" altLang="en-US" sz="2000" dirty="0">
                <a:latin typeface="微软雅黑" panose="020B0503020204020204" charset="-122"/>
                <a:ea typeface="微软雅黑" panose="020B0503020204020204" charset="-122"/>
                <a:cs typeface="微软雅黑" panose="020B0503020204020204" charset="-122"/>
              </a:rPr>
              <a:t>及烘干</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最后热处理</a:t>
            </a:r>
            <a:r>
              <a:rPr lang="en-US" altLang="zh-CN" sz="2000" dirty="0">
                <a:latin typeface="微软雅黑" panose="020B0503020204020204" charset="-122"/>
                <a:ea typeface="微软雅黑" panose="020B0503020204020204" charset="-122"/>
                <a:cs typeface="微软雅黑" panose="020B0503020204020204" charset="-122"/>
              </a:rPr>
              <a:t>得到</a:t>
            </a:r>
            <a:r>
              <a:rPr lang="en-US" altLang="zh-CN" sz="2000" dirty="0">
                <a:latin typeface="Times New Roman" panose="02020603050405020304" charset="0"/>
                <a:ea typeface="微软雅黑" panose="020B0503020204020204" charset="-122"/>
                <a:cs typeface="Times New Roman" panose="02020603050405020304" charset="0"/>
                <a:sym typeface="+mn-ea"/>
              </a:rPr>
              <a:t>CNTs@Fe</a:t>
            </a:r>
            <a:r>
              <a:rPr lang="en-US" altLang="zh-CN" sz="2000" baseline="-25000" dirty="0">
                <a:latin typeface="Times New Roman" panose="02020603050405020304" charset="0"/>
                <a:ea typeface="微软雅黑" panose="020B0503020204020204" charset="-122"/>
                <a:cs typeface="Times New Roman" panose="02020603050405020304" charset="0"/>
                <a:sym typeface="+mn-ea"/>
              </a:rPr>
              <a:t>2</a:t>
            </a:r>
            <a:r>
              <a:rPr lang="en-US" altLang="zh-CN" sz="2000" dirty="0">
                <a:latin typeface="Times New Roman" panose="02020603050405020304" charset="0"/>
                <a:ea typeface="微软雅黑" panose="020B0503020204020204" charset="-122"/>
                <a:cs typeface="Times New Roman" panose="02020603050405020304" charset="0"/>
                <a:sym typeface="+mn-ea"/>
              </a:rPr>
              <a:t>O</a:t>
            </a:r>
            <a:r>
              <a:rPr lang="en-US" altLang="zh-CN" sz="2000" baseline="-25000" dirty="0">
                <a:latin typeface="Times New Roman" panose="02020603050405020304" charset="0"/>
                <a:ea typeface="微软雅黑" panose="020B0503020204020204" charset="-122"/>
                <a:cs typeface="Times New Roman" panose="02020603050405020304" charset="0"/>
                <a:sym typeface="+mn-ea"/>
              </a:rPr>
              <a:t>3</a:t>
            </a:r>
            <a:r>
              <a:rPr lang="en-US" altLang="zh-CN" sz="2000" dirty="0">
                <a:latin typeface="微软雅黑" panose="020B0503020204020204" charset="-122"/>
                <a:ea typeface="微软雅黑" panose="020B0503020204020204" charset="-122"/>
                <a:cs typeface="微软雅黑" panose="020B0503020204020204" charset="-122"/>
              </a:rPr>
              <a:t>复合材料。</a:t>
            </a:r>
            <a:endParaRPr lang="en-US" altLang="zh-CN" sz="2000" dirty="0">
              <a:latin typeface="微软雅黑" panose="020B0503020204020204" charset="-122"/>
              <a:ea typeface="微软雅黑" panose="020B0503020204020204" charset="-122"/>
              <a:cs typeface="微软雅黑" panose="020B0503020204020204" charset="-122"/>
            </a:endParaRPr>
          </a:p>
          <a:p>
            <a:pPr marL="342900" indent="-342900">
              <a:lnSpc>
                <a:spcPct val="125000"/>
              </a:lnSpc>
              <a:spcBef>
                <a:spcPts val="600"/>
              </a:spcBef>
              <a:spcAft>
                <a:spcPts val="0"/>
              </a:spcAft>
              <a:buFont typeface="Wingdings" panose="05000000000000000000" charset="0"/>
              <a:buChar char="Ø"/>
            </a:pPr>
            <a:r>
              <a:rPr lang="en-US" altLang="zh-CN" sz="2000" dirty="0">
                <a:latin typeface="Times New Roman" panose="02020603050405020304" charset="0"/>
                <a:ea typeface="微软雅黑" panose="020B0503020204020204" charset="-122"/>
                <a:cs typeface="Times New Roman" panose="02020603050405020304" charset="0"/>
                <a:sym typeface="+mn-ea"/>
              </a:rPr>
              <a:t>CNTs@Fe</a:t>
            </a:r>
            <a:r>
              <a:rPr lang="en-US" altLang="zh-CN" sz="2000" baseline="-25000" dirty="0">
                <a:latin typeface="Times New Roman" panose="02020603050405020304" charset="0"/>
                <a:ea typeface="微软雅黑" panose="020B0503020204020204" charset="-122"/>
                <a:cs typeface="Times New Roman" panose="02020603050405020304" charset="0"/>
                <a:sym typeface="+mn-ea"/>
              </a:rPr>
              <a:t>2</a:t>
            </a:r>
            <a:r>
              <a:rPr lang="en-US" altLang="zh-CN" sz="2000" dirty="0">
                <a:latin typeface="Times New Roman" panose="02020603050405020304" charset="0"/>
                <a:ea typeface="微软雅黑" panose="020B0503020204020204" charset="-122"/>
                <a:cs typeface="Times New Roman" panose="02020603050405020304" charset="0"/>
                <a:sym typeface="+mn-ea"/>
              </a:rPr>
              <a:t>O</a:t>
            </a:r>
            <a:r>
              <a:rPr lang="en-US" altLang="zh-CN" sz="2000" baseline="-25000" dirty="0">
                <a:latin typeface="Times New Roman" panose="02020603050405020304" charset="0"/>
                <a:ea typeface="微软雅黑" panose="020B0503020204020204" charset="-122"/>
                <a:cs typeface="Times New Roman" panose="02020603050405020304" charset="0"/>
                <a:sym typeface="+mn-ea"/>
              </a:rPr>
              <a:t>3</a:t>
            </a:r>
            <a:r>
              <a:rPr lang="en-US" altLang="zh-CN" sz="2000" dirty="0">
                <a:latin typeface="Times New Roman" panose="02020603050405020304" charset="0"/>
                <a:ea typeface="微软雅黑" panose="020B0503020204020204" charset="-122"/>
                <a:cs typeface="Times New Roman" panose="02020603050405020304" charset="0"/>
                <a:sym typeface="+mn-ea"/>
              </a:rPr>
              <a:t>/</a:t>
            </a:r>
            <a:r>
              <a:rPr lang="en-US" altLang="zh-CN" sz="2000" dirty="0" err="1">
                <a:latin typeface="Times New Roman" panose="02020603050405020304" charset="0"/>
                <a:ea typeface="微软雅黑" panose="020B0503020204020204" charset="-122"/>
                <a:cs typeface="Times New Roman" panose="02020603050405020304" charset="0"/>
                <a:sym typeface="+mn-ea"/>
              </a:rPr>
              <a:t>S</a:t>
            </a:r>
            <a:r>
              <a:rPr lang="en-US" altLang="zh-CN" sz="2000" dirty="0" err="1">
                <a:latin typeface="微软雅黑" panose="020B0503020204020204" charset="-122"/>
                <a:ea typeface="微软雅黑" panose="020B0503020204020204" charset="-122"/>
                <a:cs typeface="微软雅黑" panose="020B0503020204020204" charset="-122"/>
              </a:rPr>
              <a:t>正极复合材料的制备</a:t>
            </a:r>
            <a:endParaRPr lang="en-US" altLang="zh-CN" sz="2000" dirty="0">
              <a:latin typeface="微软雅黑" panose="020B0503020204020204" charset="-122"/>
              <a:ea typeface="微软雅黑" panose="020B0503020204020204" charset="-122"/>
              <a:cs typeface="微软雅黑" panose="020B0503020204020204" charset="-122"/>
            </a:endParaRPr>
          </a:p>
          <a:p>
            <a:pPr indent="457200">
              <a:lnSpc>
                <a:spcPct val="125000"/>
              </a:lnSpc>
              <a:spcBef>
                <a:spcPts val="600"/>
              </a:spcBef>
              <a:spcAft>
                <a:spcPts val="0"/>
              </a:spcAft>
            </a:pPr>
            <a:r>
              <a:rPr lang="en-US" altLang="zh-CN" sz="2000" dirty="0">
                <a:latin typeface="微软雅黑" panose="020B0503020204020204" charset="-122"/>
                <a:ea typeface="微软雅黑" panose="020B0503020204020204" charset="-122"/>
                <a:cs typeface="微软雅黑" panose="020B0503020204020204" charset="-122"/>
              </a:rPr>
              <a:t>将单质硫通过高温气相或者液相的方式注入到</a:t>
            </a:r>
            <a:r>
              <a:rPr lang="en-US" altLang="zh-CN" sz="2000" dirty="0">
                <a:latin typeface="Times New Roman" panose="02020603050405020304" charset="0"/>
                <a:ea typeface="微软雅黑" panose="020B0503020204020204" charset="-122"/>
                <a:cs typeface="Times New Roman" panose="02020603050405020304" charset="0"/>
                <a:sym typeface="+mn-ea"/>
              </a:rPr>
              <a:t>CNTs@Fe</a:t>
            </a:r>
            <a:r>
              <a:rPr lang="en-US" altLang="zh-CN" sz="2000" baseline="-25000" dirty="0">
                <a:latin typeface="Times New Roman" panose="02020603050405020304" charset="0"/>
                <a:ea typeface="微软雅黑" panose="020B0503020204020204" charset="-122"/>
                <a:cs typeface="Times New Roman" panose="02020603050405020304" charset="0"/>
                <a:sym typeface="+mn-ea"/>
              </a:rPr>
              <a:t>2</a:t>
            </a:r>
            <a:r>
              <a:rPr lang="en-US" altLang="zh-CN" sz="2000" dirty="0">
                <a:latin typeface="Times New Roman" panose="02020603050405020304" charset="0"/>
                <a:ea typeface="微软雅黑" panose="020B0503020204020204" charset="-122"/>
                <a:cs typeface="Times New Roman" panose="02020603050405020304" charset="0"/>
                <a:sym typeface="+mn-ea"/>
              </a:rPr>
              <a:t>O</a:t>
            </a:r>
            <a:r>
              <a:rPr lang="en-US" altLang="zh-CN" sz="2000" baseline="-25000" dirty="0">
                <a:latin typeface="Times New Roman" panose="02020603050405020304" charset="0"/>
                <a:ea typeface="微软雅黑" panose="020B0503020204020204" charset="-122"/>
                <a:cs typeface="Times New Roman" panose="02020603050405020304" charset="0"/>
                <a:sym typeface="+mn-ea"/>
              </a:rPr>
              <a:t>3</a:t>
            </a:r>
            <a:r>
              <a:rPr lang="en-US" altLang="zh-CN" sz="2000" dirty="0">
                <a:latin typeface="微软雅黑" panose="020B0503020204020204" charset="-122"/>
                <a:ea typeface="微软雅黑" panose="020B0503020204020204" charset="-122"/>
                <a:cs typeface="微软雅黑" panose="020B0503020204020204" charset="-122"/>
              </a:rPr>
              <a:t>骨架，以获得正极复合材料。</a:t>
            </a:r>
            <a:r>
              <a:rPr lang="zh-CN" altLang="en-US" sz="2000" dirty="0">
                <a:latin typeface="微软雅黑" panose="020B0503020204020204" charset="-122"/>
                <a:ea typeface="微软雅黑" panose="020B0503020204020204" charset="-122"/>
                <a:cs typeface="微软雅黑" panose="020B0503020204020204" charset="-122"/>
              </a:rPr>
              <a:t>或</a:t>
            </a:r>
            <a:r>
              <a:rPr lang="en-US" altLang="zh-CN" sz="2000" dirty="0">
                <a:latin typeface="微软雅黑" panose="020B0503020204020204" charset="-122"/>
                <a:ea typeface="微软雅黑" panose="020B0503020204020204" charset="-122"/>
                <a:cs typeface="微软雅黑" panose="020B0503020204020204" charset="-122"/>
              </a:rPr>
              <a:t>配制多硫化锂溶液作为正极活性物质，滴入到</a:t>
            </a:r>
            <a:r>
              <a:rPr lang="en-US" altLang="zh-CN" sz="2000" dirty="0">
                <a:latin typeface="Times New Roman" panose="02020603050405020304" charset="0"/>
                <a:ea typeface="微软雅黑" panose="020B0503020204020204" charset="-122"/>
                <a:cs typeface="Times New Roman" panose="02020603050405020304" charset="0"/>
                <a:sym typeface="+mn-ea"/>
              </a:rPr>
              <a:t>CNTs@Fe</a:t>
            </a:r>
            <a:r>
              <a:rPr lang="en-US" altLang="zh-CN" sz="2000" baseline="-25000" dirty="0">
                <a:latin typeface="Times New Roman" panose="02020603050405020304" charset="0"/>
                <a:ea typeface="微软雅黑" panose="020B0503020204020204" charset="-122"/>
                <a:cs typeface="Times New Roman" panose="02020603050405020304" charset="0"/>
                <a:sym typeface="+mn-ea"/>
              </a:rPr>
              <a:t>2</a:t>
            </a:r>
            <a:r>
              <a:rPr lang="en-US" altLang="zh-CN" sz="2000" dirty="0">
                <a:latin typeface="Times New Roman" panose="02020603050405020304" charset="0"/>
                <a:ea typeface="微软雅黑" panose="020B0503020204020204" charset="-122"/>
                <a:cs typeface="Times New Roman" panose="02020603050405020304" charset="0"/>
                <a:sym typeface="+mn-ea"/>
              </a:rPr>
              <a:t>O</a:t>
            </a:r>
            <a:r>
              <a:rPr lang="en-US" altLang="zh-CN" sz="2000" baseline="-25000" dirty="0">
                <a:latin typeface="Times New Roman" panose="02020603050405020304" charset="0"/>
                <a:ea typeface="微软雅黑" panose="020B0503020204020204" charset="-122"/>
                <a:cs typeface="Times New Roman" panose="02020603050405020304" charset="0"/>
                <a:sym typeface="+mn-ea"/>
              </a:rPr>
              <a:t>3</a:t>
            </a:r>
            <a:r>
              <a:rPr lang="en-US" altLang="zh-CN" sz="2000" dirty="0">
                <a:latin typeface="微软雅黑" panose="020B0503020204020204" charset="-122"/>
                <a:ea typeface="微软雅黑" panose="020B0503020204020204" charset="-122"/>
                <a:cs typeface="微软雅黑" panose="020B0503020204020204" charset="-122"/>
              </a:rPr>
              <a:t>骨架得到正极复合材料</a:t>
            </a:r>
            <a:r>
              <a:rPr lang="en-US" altLang="zh-CN" dirty="0">
                <a:latin typeface="微软雅黑" panose="020B0503020204020204" charset="-122"/>
                <a:ea typeface="微软雅黑" panose="020B0503020204020204" charset="-122"/>
                <a:cs typeface="微软雅黑" panose="020B0503020204020204" charset="-122"/>
              </a:rPr>
              <a:t>。</a:t>
            </a:r>
            <a:endParaRPr lang="en-US" altLang="zh-CN" dirty="0">
              <a:latin typeface="微软雅黑" panose="020B0503020204020204" charset="-122"/>
              <a:ea typeface="微软雅黑" panose="020B0503020204020204" charset="-122"/>
              <a:cs typeface="微软雅黑" panose="020B0503020204020204" charset="-122"/>
            </a:endParaRPr>
          </a:p>
        </p:txBody>
      </p:sp>
      <p:cxnSp>
        <p:nvCxnSpPr>
          <p:cNvPr id="17" name="直接箭头连接符 16"/>
          <p:cNvCxnSpPr>
            <a:stCxn id="2" idx="2"/>
            <a:endCxn id="8" idx="0"/>
          </p:cNvCxnSpPr>
          <p:nvPr/>
        </p:nvCxnSpPr>
        <p:spPr>
          <a:xfrm>
            <a:off x="9403080" y="1988185"/>
            <a:ext cx="0" cy="7207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119380" y="635000"/>
            <a:ext cx="359410" cy="720090"/>
            <a:chOff x="1889" y="3585"/>
            <a:chExt cx="566" cy="1134"/>
          </a:xfrm>
        </p:grpSpPr>
        <p:sp>
          <p:nvSpPr>
            <p:cNvPr id="22" name="矩形 21"/>
            <p:cNvSpPr/>
            <p:nvPr/>
          </p:nvSpPr>
          <p:spPr>
            <a:xfrm>
              <a:off x="1889" y="3585"/>
              <a:ext cx="567" cy="1134"/>
            </a:xfrm>
            <a:prstGeom prst="rect">
              <a:avLst/>
            </a:prstGeom>
            <a:solidFill>
              <a:srgbClr val="85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1889" y="4152"/>
              <a:ext cx="567" cy="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623570" y="764858"/>
            <a:ext cx="1584127" cy="460375"/>
          </a:xfrm>
          <a:prstGeom prst="rect">
            <a:avLst/>
          </a:prstGeom>
          <a:solidFill>
            <a:srgbClr val="851561"/>
          </a:solidFill>
          <a:ln>
            <a:noFill/>
          </a:ln>
        </p:spPr>
        <p:txBody>
          <a:bodyPr wrap="square" rtlCol="0">
            <a:spAutoFit/>
          </a:bodyPr>
          <a:lstStyle/>
          <a:p>
            <a:pPr algn="ctr"/>
            <a:r>
              <a:rPr lang="zh-CN" altLang="en-US" sz="2400" dirty="0">
                <a:solidFill>
                  <a:schemeClr val="bg1"/>
                </a:solidFill>
                <a:latin typeface="微软雅黑" panose="020B0503020204020204" charset="-122"/>
                <a:ea typeface="微软雅黑" panose="020B0503020204020204" charset="-122"/>
              </a:rPr>
              <a:t>研究方法</a:t>
            </a:r>
            <a:endParaRPr lang="zh-CN" altLang="en-US" sz="2400" dirty="0">
              <a:solidFill>
                <a:schemeClr val="bg1"/>
              </a:solidFill>
              <a:latin typeface="微软雅黑" panose="020B0503020204020204" charset="-122"/>
              <a:ea typeface="微软雅黑" panose="020B0503020204020204" charset="-122"/>
            </a:endParaRPr>
          </a:p>
        </p:txBody>
      </p:sp>
      <p:cxnSp>
        <p:nvCxnSpPr>
          <p:cNvPr id="26" name="直接箭头连接符 25"/>
          <p:cNvCxnSpPr/>
          <p:nvPr/>
        </p:nvCxnSpPr>
        <p:spPr>
          <a:xfrm>
            <a:off x="9120505" y="3428365"/>
            <a:ext cx="0" cy="7207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9696450" y="3428365"/>
            <a:ext cx="0" cy="7207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0" idx="2"/>
          </p:cNvCxnSpPr>
          <p:nvPr/>
        </p:nvCxnSpPr>
        <p:spPr>
          <a:xfrm rot="5400000" flipV="1">
            <a:off x="8220710" y="2889250"/>
            <a:ext cx="360680" cy="1438910"/>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肘形连接符 28"/>
          <p:cNvCxnSpPr/>
          <p:nvPr/>
        </p:nvCxnSpPr>
        <p:spPr>
          <a:xfrm rot="16200000" flipH="1" flipV="1">
            <a:off x="10235565" y="2889885"/>
            <a:ext cx="360680" cy="1438910"/>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966585" y="1268730"/>
            <a:ext cx="4872990" cy="4194810"/>
            <a:chOff x="10971" y="1998"/>
            <a:chExt cx="7674" cy="6606"/>
          </a:xfrm>
        </p:grpSpPr>
        <p:grpSp>
          <p:nvGrpSpPr>
            <p:cNvPr id="15" name="组合 14"/>
            <p:cNvGrpSpPr/>
            <p:nvPr/>
          </p:nvGrpSpPr>
          <p:grpSpPr>
            <a:xfrm>
              <a:off x="10971" y="1998"/>
              <a:ext cx="7674" cy="5668"/>
              <a:chOff x="10598" y="1658"/>
              <a:chExt cx="7674" cy="5668"/>
            </a:xfrm>
          </p:grpSpPr>
          <p:sp>
            <p:nvSpPr>
              <p:cNvPr id="2" name="矩形 1"/>
              <p:cNvSpPr/>
              <p:nvPr/>
            </p:nvSpPr>
            <p:spPr>
              <a:xfrm>
                <a:off x="13309" y="1658"/>
                <a:ext cx="2252" cy="113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微软雅黑" panose="020B0503020204020204" charset="-122"/>
                    <a:ea typeface="微软雅黑" panose="020B0503020204020204" charset="-122"/>
                  </a:rPr>
                  <a:t> </a:t>
                </a:r>
                <a:r>
                  <a:rPr lang="zh-CN" altLang="en-US" sz="1400">
                    <a:solidFill>
                      <a:schemeClr val="tx1"/>
                    </a:solidFill>
                    <a:latin typeface="微软雅黑" panose="020B0503020204020204" charset="-122"/>
                    <a:ea typeface="微软雅黑" panose="020B0503020204020204" charset="-122"/>
                  </a:rPr>
                  <a:t>硝酸铁，氟化氨，碳纳米管等</a:t>
                </a:r>
                <a:endParaRPr lang="zh-CN" altLang="en-US" sz="1400">
                  <a:solidFill>
                    <a:schemeClr val="tx1"/>
                  </a:solidFill>
                  <a:latin typeface="微软雅黑" panose="020B0503020204020204" charset="-122"/>
                  <a:ea typeface="微软雅黑" panose="020B0503020204020204" charset="-122"/>
                </a:endParaRPr>
              </a:p>
            </p:txBody>
          </p:sp>
          <p:sp>
            <p:nvSpPr>
              <p:cNvPr id="8" name="矩形 7"/>
              <p:cNvSpPr/>
              <p:nvPr/>
            </p:nvSpPr>
            <p:spPr>
              <a:xfrm>
                <a:off x="13309" y="3926"/>
                <a:ext cx="2252" cy="113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Times New Roman" panose="02020603050405020304" charset="0"/>
                    <a:cs typeface="Times New Roman" panose="02020603050405020304" charset="0"/>
                    <a:sym typeface="+mn-ea"/>
                  </a:rPr>
                  <a:t>CNTs@Fe</a:t>
                </a:r>
                <a:r>
                  <a:rPr lang="en-US" altLang="zh-CN" sz="1400" baseline="-25000">
                    <a:solidFill>
                      <a:schemeClr val="tx1"/>
                    </a:solidFill>
                    <a:latin typeface="Times New Roman" panose="02020603050405020304" charset="0"/>
                    <a:cs typeface="Times New Roman" panose="02020603050405020304" charset="0"/>
                    <a:sym typeface="+mn-ea"/>
                  </a:rPr>
                  <a:t>2</a:t>
                </a:r>
                <a:r>
                  <a:rPr lang="en-US" altLang="zh-CN" sz="1400">
                    <a:solidFill>
                      <a:schemeClr val="tx1"/>
                    </a:solidFill>
                    <a:latin typeface="Times New Roman" panose="02020603050405020304" charset="0"/>
                    <a:cs typeface="Times New Roman" panose="02020603050405020304" charset="0"/>
                    <a:sym typeface="+mn-ea"/>
                  </a:rPr>
                  <a:t>O</a:t>
                </a:r>
                <a:r>
                  <a:rPr lang="en-US" altLang="zh-CN" sz="1400" baseline="-25000">
                    <a:solidFill>
                      <a:schemeClr val="tx1"/>
                    </a:solidFill>
                    <a:latin typeface="Times New Roman" panose="02020603050405020304" charset="0"/>
                    <a:cs typeface="Times New Roman" panose="02020603050405020304" charset="0"/>
                    <a:sym typeface="+mn-ea"/>
                  </a:rPr>
                  <a:t>3</a:t>
                </a:r>
                <a:endParaRPr lang="en-US" altLang="zh-CN" sz="1400">
                  <a:solidFill>
                    <a:schemeClr val="tx1"/>
                  </a:solidFill>
                  <a:latin typeface="+mn-ea"/>
                  <a:cs typeface="+mn-ea"/>
                  <a:sym typeface="+mn-ea"/>
                </a:endParaRPr>
              </a:p>
            </p:txBody>
          </p:sp>
          <p:sp>
            <p:nvSpPr>
              <p:cNvPr id="9" name="矩形 8"/>
              <p:cNvSpPr/>
              <p:nvPr/>
            </p:nvSpPr>
            <p:spPr>
              <a:xfrm>
                <a:off x="16020" y="3926"/>
                <a:ext cx="2252" cy="113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charset="-122"/>
                    <a:ea typeface="微软雅黑" panose="020B0503020204020204" charset="-122"/>
                  </a:rPr>
                  <a:t>单质硫</a:t>
                </a:r>
                <a:endParaRPr lang="zh-CN" altLang="en-US" sz="1400">
                  <a:solidFill>
                    <a:schemeClr val="tx1"/>
                  </a:solidFill>
                  <a:latin typeface="微软雅黑" panose="020B0503020204020204" charset="-122"/>
                  <a:ea typeface="微软雅黑" panose="020B0503020204020204" charset="-122"/>
                </a:endParaRPr>
              </a:p>
            </p:txBody>
          </p:sp>
          <p:sp>
            <p:nvSpPr>
              <p:cNvPr id="10" name="矩形 9"/>
              <p:cNvSpPr/>
              <p:nvPr/>
            </p:nvSpPr>
            <p:spPr>
              <a:xfrm>
                <a:off x="10598" y="3926"/>
                <a:ext cx="2252" cy="113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charset="-122"/>
                    <a:ea typeface="微软雅黑" panose="020B0503020204020204" charset="-122"/>
                  </a:rPr>
                  <a:t>多硫化锂溶液</a:t>
                </a:r>
                <a:endParaRPr lang="zh-CN" altLang="en-US" sz="1400">
                  <a:solidFill>
                    <a:schemeClr val="tx1"/>
                  </a:solidFill>
                  <a:latin typeface="微软雅黑" panose="020B0503020204020204" charset="-122"/>
                  <a:ea typeface="微软雅黑" panose="020B0503020204020204" charset="-122"/>
                </a:endParaRPr>
              </a:p>
            </p:txBody>
          </p:sp>
          <p:sp>
            <p:nvSpPr>
              <p:cNvPr id="14" name="矩形 13"/>
              <p:cNvSpPr/>
              <p:nvPr/>
            </p:nvSpPr>
            <p:spPr>
              <a:xfrm>
                <a:off x="13309" y="6194"/>
                <a:ext cx="2252" cy="113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tx1"/>
                    </a:solidFill>
                    <a:latin typeface="Times New Roman" panose="02020603050405020304" charset="0"/>
                    <a:ea typeface="微软雅黑" panose="020B0503020204020204" charset="-122"/>
                    <a:cs typeface="Times New Roman" panose="02020603050405020304" charset="0"/>
                    <a:sym typeface="+mn-ea"/>
                  </a:rPr>
                  <a:t>CNTs@Fe</a:t>
                </a:r>
                <a:r>
                  <a:rPr lang="en-US" altLang="zh-CN" sz="1400" baseline="-25000">
                    <a:solidFill>
                      <a:schemeClr val="tx1"/>
                    </a:solidFill>
                    <a:latin typeface="Times New Roman" panose="02020603050405020304" charset="0"/>
                    <a:ea typeface="微软雅黑" panose="020B0503020204020204" charset="-122"/>
                    <a:cs typeface="Times New Roman" panose="02020603050405020304" charset="0"/>
                    <a:sym typeface="+mn-ea"/>
                  </a:rPr>
                  <a:t>2</a:t>
                </a:r>
                <a:r>
                  <a:rPr lang="en-US" altLang="zh-CN" sz="1400">
                    <a:solidFill>
                      <a:schemeClr val="tx1"/>
                    </a:solidFill>
                    <a:latin typeface="Times New Roman" panose="02020603050405020304" charset="0"/>
                    <a:ea typeface="微软雅黑" panose="020B0503020204020204" charset="-122"/>
                    <a:cs typeface="Times New Roman" panose="02020603050405020304" charset="0"/>
                    <a:sym typeface="+mn-ea"/>
                  </a:rPr>
                  <a:t>O</a:t>
                </a:r>
                <a:r>
                  <a:rPr lang="en-US" altLang="zh-CN" sz="1400" baseline="-25000">
                    <a:solidFill>
                      <a:schemeClr val="tx1"/>
                    </a:solidFill>
                    <a:latin typeface="Times New Roman" panose="02020603050405020304" charset="0"/>
                    <a:ea typeface="微软雅黑" panose="020B0503020204020204" charset="-122"/>
                    <a:cs typeface="Times New Roman" panose="02020603050405020304" charset="0"/>
                    <a:sym typeface="+mn-ea"/>
                  </a:rPr>
                  <a:t>3</a:t>
                </a:r>
                <a:r>
                  <a:rPr lang="zh-CN" altLang="en-US" sz="1400">
                    <a:solidFill>
                      <a:schemeClr val="tx1"/>
                    </a:solidFill>
                    <a:latin typeface="微软雅黑" panose="020B0503020204020204" charset="-122"/>
                    <a:ea typeface="微软雅黑" panose="020B0503020204020204" charset="-122"/>
                    <a:cs typeface="微软雅黑" panose="020B0503020204020204" charset="-122"/>
                    <a:sym typeface="+mn-ea"/>
                  </a:rPr>
                  <a:t>正极</a:t>
                </a:r>
                <a:r>
                  <a:rPr lang="en-US" altLang="zh-CN" sz="1400">
                    <a:solidFill>
                      <a:schemeClr val="tx1"/>
                    </a:solidFill>
                    <a:latin typeface="微软雅黑" panose="020B0503020204020204" charset="-122"/>
                    <a:ea typeface="微软雅黑" panose="020B0503020204020204" charset="-122"/>
                    <a:cs typeface="微软雅黑" panose="020B0503020204020204" charset="-122"/>
                    <a:sym typeface="+mn-ea"/>
                  </a:rPr>
                  <a:t>复合材料</a:t>
                </a:r>
                <a:endParaRPr lang="en-US" altLang="zh-CN" sz="140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grpSp>
        <p:sp>
          <p:nvSpPr>
            <p:cNvPr id="30" name="文本框 29"/>
            <p:cNvSpPr txBox="1"/>
            <p:nvPr/>
          </p:nvSpPr>
          <p:spPr>
            <a:xfrm>
              <a:off x="12359" y="8121"/>
              <a:ext cx="4899" cy="483"/>
            </a:xfrm>
            <a:prstGeom prst="rect">
              <a:avLst/>
            </a:prstGeom>
            <a:noFill/>
          </p:spPr>
          <p:txBody>
            <a:bodyPr wrap="square" rtlCol="0">
              <a:spAutoFit/>
            </a:bodyPr>
            <a:lstStyle/>
            <a:p>
              <a:r>
                <a:rPr lang="en-US" altLang="zh-CN" sz="1400">
                  <a:latin typeface="Times New Roman" panose="02020603050405020304" charset="0"/>
                  <a:ea typeface="微软雅黑" panose="020B0503020204020204" charset="-122"/>
                  <a:cs typeface="Times New Roman" panose="02020603050405020304" charset="0"/>
                  <a:sym typeface="+mn-ea"/>
                </a:rPr>
                <a:t>CNTs@Fe</a:t>
              </a:r>
              <a:r>
                <a:rPr lang="en-US" altLang="zh-CN" sz="1400" baseline="-25000">
                  <a:latin typeface="Times New Roman" panose="02020603050405020304" charset="0"/>
                  <a:ea typeface="微软雅黑" panose="020B0503020204020204" charset="-122"/>
                  <a:cs typeface="Times New Roman" panose="02020603050405020304" charset="0"/>
                  <a:sym typeface="+mn-ea"/>
                </a:rPr>
                <a:t>2</a:t>
              </a:r>
              <a:r>
                <a:rPr lang="en-US" altLang="zh-CN" sz="1400">
                  <a:latin typeface="Times New Roman" panose="02020603050405020304" charset="0"/>
                  <a:ea typeface="微软雅黑" panose="020B0503020204020204" charset="-122"/>
                  <a:cs typeface="Times New Roman" panose="02020603050405020304" charset="0"/>
                  <a:sym typeface="+mn-ea"/>
                </a:rPr>
                <a:t>O</a:t>
              </a:r>
              <a:r>
                <a:rPr lang="en-US" altLang="zh-CN" sz="1400" baseline="-25000">
                  <a:latin typeface="Times New Roman" panose="02020603050405020304" charset="0"/>
                  <a:ea typeface="微软雅黑" panose="020B0503020204020204" charset="-122"/>
                  <a:cs typeface="Times New Roman" panose="02020603050405020304" charset="0"/>
                  <a:sym typeface="+mn-ea"/>
                </a:rPr>
                <a:t>3</a:t>
              </a:r>
              <a:r>
                <a:rPr lang="zh-CN" altLang="en-US" sz="1400">
                  <a:latin typeface="微软雅黑" panose="020B0503020204020204" charset="-122"/>
                  <a:ea typeface="微软雅黑" panose="020B0503020204020204" charset="-122"/>
                  <a:cs typeface="微软雅黑" panose="020B0503020204020204" charset="-122"/>
                  <a:sym typeface="+mn-ea"/>
                </a:rPr>
                <a:t>正极</a:t>
              </a:r>
              <a:r>
                <a:rPr lang="en-US" altLang="zh-CN" sz="1400">
                  <a:latin typeface="微软雅黑" panose="020B0503020204020204" charset="-122"/>
                  <a:ea typeface="微软雅黑" panose="020B0503020204020204" charset="-122"/>
                  <a:cs typeface="微软雅黑" panose="020B0503020204020204" charset="-122"/>
                  <a:sym typeface="+mn-ea"/>
                </a:rPr>
                <a:t>复合材料</a:t>
              </a:r>
              <a:r>
                <a:rPr lang="zh-CN" altLang="en-US" sz="1400">
                  <a:latin typeface="微软雅黑" panose="020B0503020204020204" charset="-122"/>
                  <a:ea typeface="微软雅黑" panose="020B0503020204020204" charset="-122"/>
                  <a:cs typeface="微软雅黑" panose="020B0503020204020204" charset="-122"/>
                  <a:sym typeface="+mn-ea"/>
                </a:rPr>
                <a:t>制备流程</a:t>
              </a:r>
              <a:endParaRPr lang="zh-CN" altLang="en-US" sz="1400">
                <a:latin typeface="微软雅黑" panose="020B0503020204020204" charset="-122"/>
                <a:ea typeface="微软雅黑" panose="020B0503020204020204" charset="-122"/>
                <a:cs typeface="微软雅黑" panose="020B0503020204020204" charset="-122"/>
                <a:sym typeface="+mn-ea"/>
              </a:endParaRPr>
            </a:p>
          </p:txBody>
        </p:sp>
      </p:grpSp>
      <p:sp>
        <p:nvSpPr>
          <p:cNvPr id="5" name="文本框 4"/>
          <p:cNvSpPr txBox="1"/>
          <p:nvPr/>
        </p:nvSpPr>
        <p:spPr>
          <a:xfrm>
            <a:off x="9480550" y="2204720"/>
            <a:ext cx="1694815" cy="275590"/>
          </a:xfrm>
          <a:prstGeom prst="rect">
            <a:avLst/>
          </a:prstGeom>
          <a:noFill/>
        </p:spPr>
        <p:txBody>
          <a:bodyPr wrap="square" rtlCol="0">
            <a:spAutoFit/>
          </a:bodyPr>
          <a:p>
            <a:r>
              <a:rPr lang="zh-CN" altLang="en-US" sz="1200">
                <a:latin typeface="微软雅黑" panose="020B0503020204020204" charset="-122"/>
                <a:ea typeface="微软雅黑" panose="020B0503020204020204" charset="-122"/>
              </a:rPr>
              <a:t>水热法，气相沉淀法</a:t>
            </a:r>
            <a:endParaRPr lang="zh-CN" altLang="en-US" sz="1200">
              <a:latin typeface="微软雅黑" panose="020B0503020204020204" charset="-122"/>
              <a:ea typeface="微软雅黑" panose="020B0503020204020204" charset="-122"/>
            </a:endParaRPr>
          </a:p>
        </p:txBody>
      </p:sp>
      <p:sp>
        <p:nvSpPr>
          <p:cNvPr id="6" name="文本框 5"/>
          <p:cNvSpPr txBox="1"/>
          <p:nvPr/>
        </p:nvSpPr>
        <p:spPr>
          <a:xfrm>
            <a:off x="10447020" y="3846830"/>
            <a:ext cx="1392555" cy="275590"/>
          </a:xfrm>
          <a:prstGeom prst="rect">
            <a:avLst/>
          </a:prstGeom>
          <a:noFill/>
        </p:spPr>
        <p:txBody>
          <a:bodyPr wrap="square" rtlCol="0">
            <a:spAutoFit/>
          </a:bodyPr>
          <a:p>
            <a:r>
              <a:rPr lang="zh-CN" altLang="en-US" sz="1200">
                <a:latin typeface="微软雅黑" panose="020B0503020204020204" charset="-122"/>
                <a:ea typeface="微软雅黑" panose="020B0503020204020204" charset="-122"/>
              </a:rPr>
              <a:t>高温气相或液相</a:t>
            </a:r>
            <a:endParaRPr lang="zh-CN" altLang="en-US" sz="1200">
              <a:latin typeface="微软雅黑" panose="020B0503020204020204" charset="-122"/>
              <a:ea typeface="微软雅黑" panose="020B0503020204020204" charset="-122"/>
            </a:endParaRPr>
          </a:p>
        </p:txBody>
      </p:sp>
      <p:sp>
        <p:nvSpPr>
          <p:cNvPr id="7" name="文本框 6"/>
          <p:cNvSpPr txBox="1"/>
          <p:nvPr/>
        </p:nvSpPr>
        <p:spPr>
          <a:xfrm>
            <a:off x="7752080" y="3876040"/>
            <a:ext cx="609600" cy="275590"/>
          </a:xfrm>
          <a:prstGeom prst="rect">
            <a:avLst/>
          </a:prstGeom>
          <a:noFill/>
        </p:spPr>
        <p:txBody>
          <a:bodyPr wrap="square" rtlCol="0">
            <a:spAutoFit/>
          </a:bodyPr>
          <a:p>
            <a:r>
              <a:rPr lang="zh-CN" altLang="en-US" sz="1200">
                <a:latin typeface="微软雅黑" panose="020B0503020204020204" charset="-122"/>
                <a:ea typeface="微软雅黑" panose="020B0503020204020204" charset="-122"/>
              </a:rPr>
              <a:t>滴入</a:t>
            </a:r>
            <a:endParaRPr lang="zh-CN" altLang="en-US" sz="1200">
              <a:latin typeface="微软雅黑" panose="020B0503020204020204" charset="-122"/>
              <a:ea typeface="微软雅黑" panose="020B0503020204020204" charset="-122"/>
            </a:endParaRPr>
          </a:p>
        </p:txBody>
      </p:sp>
    </p:spTree>
  </p:cSld>
  <p:clrMapOvr>
    <a:masterClrMapping/>
  </p:clrMapOvr>
  <p:transition advTm="29587"/>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4"/>
          <p:cNvSpPr>
            <a:spLocks noGrp="1"/>
          </p:cNvSpPr>
          <p:nvPr>
            <p:ph type="title"/>
          </p:nvPr>
        </p:nvSpPr>
        <p:spPr>
          <a:xfrm>
            <a:off x="0" y="0"/>
            <a:ext cx="12192000" cy="655320"/>
          </a:xfrm>
          <a:gradFill rotWithShape="1">
            <a:gsLst>
              <a:gs pos="0">
                <a:srgbClr val="FFFFFF">
                  <a:alpha val="100000"/>
                </a:srgbClr>
              </a:gs>
              <a:gs pos="89000">
                <a:srgbClr val="FFFFFF">
                  <a:alpha val="100000"/>
                </a:srgbClr>
              </a:gs>
              <a:gs pos="100000">
                <a:srgbClr val="641561">
                  <a:alpha val="100000"/>
                </a:srgbClr>
              </a:gs>
            </a:gsLst>
            <a:lin ang="5400000"/>
            <a:tileRect/>
          </a:gradFill>
        </p:spPr>
        <p:txBody>
          <a:bodyPr anchor="b" anchorCtr="0"/>
          <a:lstStyle/>
          <a:p>
            <a:pPr algn="l"/>
            <a:r>
              <a:rPr lang="en-US" altLang="zh-CN" sz="3200" b="1">
                <a:latin typeface="微软雅黑" panose="020B0503020204020204" charset="-122"/>
                <a:ea typeface="微软雅黑" panose="020B0503020204020204" charset="-122"/>
                <a:cs typeface="微软雅黑" panose="020B0503020204020204" charset="-122"/>
              </a:rPr>
              <a:t> </a:t>
            </a:r>
            <a:r>
              <a:rPr lang="zh-CN" altLang="en-US" sz="3200" b="1">
                <a:latin typeface="微软雅黑" panose="020B0503020204020204" charset="-122"/>
                <a:ea typeface="微软雅黑" panose="020B0503020204020204" charset="-122"/>
                <a:cs typeface="微软雅黑" panose="020B0503020204020204" charset="-122"/>
              </a:rPr>
              <a:t>三</a:t>
            </a:r>
            <a:r>
              <a:rPr lang="en-US" altLang="zh-CN" sz="3200" b="1">
                <a:latin typeface="微软雅黑" panose="020B0503020204020204" charset="-122"/>
                <a:ea typeface="微软雅黑" panose="020B0503020204020204" charset="-122"/>
                <a:cs typeface="微软雅黑" panose="020B0503020204020204" charset="-122"/>
              </a:rPr>
              <a:t> . </a:t>
            </a:r>
            <a:r>
              <a:rPr lang="zh-CN" altLang="en-US" sz="3200">
                <a:latin typeface="微软雅黑" panose="020B0503020204020204" charset="-122"/>
                <a:ea typeface="微软雅黑" panose="020B0503020204020204" charset="-122"/>
                <a:cs typeface="微软雅黑" panose="020B0503020204020204" charset="-122"/>
                <a:sym typeface="+mn-ea"/>
              </a:rPr>
              <a:t>研究方法和实验方案</a:t>
            </a:r>
            <a:endParaRPr lang="zh-CN" altLang="en-US" sz="3200" b="1">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635" y="6497955"/>
            <a:ext cx="12192000" cy="360680"/>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 name="矩形 11"/>
          <p:cNvSpPr/>
          <p:nvPr/>
        </p:nvSpPr>
        <p:spPr>
          <a:xfrm>
            <a:off x="9582150" y="6237288"/>
            <a:ext cx="2609850" cy="179388"/>
          </a:xfrm>
          <a:prstGeom prst="rect">
            <a:avLst/>
          </a:prstGeom>
          <a:solidFill>
            <a:srgbClr val="85156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 name="矩形 12"/>
          <p:cNvSpPr/>
          <p:nvPr/>
        </p:nvSpPr>
        <p:spPr>
          <a:xfrm>
            <a:off x="10877550" y="5975350"/>
            <a:ext cx="1314450" cy="180975"/>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 name="文本框 3"/>
          <p:cNvSpPr txBox="1"/>
          <p:nvPr/>
        </p:nvSpPr>
        <p:spPr>
          <a:xfrm>
            <a:off x="1055370" y="1484630"/>
            <a:ext cx="10061575" cy="4338955"/>
          </a:xfrm>
          <a:prstGeom prst="rect">
            <a:avLst/>
          </a:prstGeom>
          <a:noFill/>
        </p:spPr>
        <p:txBody>
          <a:bodyPr wrap="square" rtlCol="0">
            <a:noAutofit/>
          </a:bodyPr>
          <a:lstStyle/>
          <a:p>
            <a:pPr>
              <a:lnSpc>
                <a:spcPct val="150000"/>
              </a:lnSpc>
              <a:spcBef>
                <a:spcPts val="600"/>
              </a:spcBef>
              <a:spcAft>
                <a:spcPts val="0"/>
              </a:spcAft>
            </a:pPr>
            <a:r>
              <a:rPr lang="en-US" altLang="zh-CN" sz="2000" dirty="0">
                <a:latin typeface="微软雅黑" panose="020B0503020204020204" charset="-122"/>
                <a:ea typeface="微软雅黑" panose="020B0503020204020204" charset="-122"/>
                <a:cs typeface="微软雅黑" panose="020B0503020204020204" charset="-122"/>
              </a:rPr>
              <a:t>2.</a:t>
            </a:r>
            <a:r>
              <a:rPr lang="en-US" altLang="zh-CN" sz="2000" dirty="0">
                <a:latin typeface="Times New Roman" panose="02020603050405020304" charset="0"/>
                <a:ea typeface="微软雅黑" panose="020B0503020204020204" charset="-122"/>
                <a:cs typeface="Times New Roman" panose="02020603050405020304" charset="0"/>
                <a:sym typeface="+mn-ea"/>
              </a:rPr>
              <a:t>CNTs@Fe</a:t>
            </a:r>
            <a:r>
              <a:rPr lang="en-US" altLang="zh-CN" sz="2000" baseline="-25000" dirty="0">
                <a:latin typeface="Times New Roman" panose="02020603050405020304" charset="0"/>
                <a:ea typeface="微软雅黑" panose="020B0503020204020204" charset="-122"/>
                <a:cs typeface="Times New Roman" panose="02020603050405020304" charset="0"/>
                <a:sym typeface="+mn-ea"/>
              </a:rPr>
              <a:t>2</a:t>
            </a:r>
            <a:r>
              <a:rPr lang="en-US" altLang="zh-CN" sz="2000" dirty="0">
                <a:latin typeface="Times New Roman" panose="02020603050405020304" charset="0"/>
                <a:ea typeface="微软雅黑" panose="020B0503020204020204" charset="-122"/>
                <a:cs typeface="Times New Roman" panose="02020603050405020304" charset="0"/>
                <a:sym typeface="+mn-ea"/>
              </a:rPr>
              <a:t>O</a:t>
            </a:r>
            <a:r>
              <a:rPr lang="en-US" altLang="zh-CN" sz="2000" baseline="-25000" dirty="0">
                <a:latin typeface="Times New Roman" panose="02020603050405020304" charset="0"/>
                <a:ea typeface="微软雅黑" panose="020B0503020204020204" charset="-122"/>
                <a:cs typeface="Times New Roman" panose="02020603050405020304" charset="0"/>
                <a:sym typeface="+mn-ea"/>
              </a:rPr>
              <a:t>3</a:t>
            </a:r>
            <a:r>
              <a:rPr lang="en-US" altLang="zh-CN" sz="2000" dirty="0">
                <a:latin typeface="微软雅黑" panose="020B0503020204020204" charset="-122"/>
                <a:ea typeface="微软雅黑" panose="020B0503020204020204" charset="-122"/>
                <a:cs typeface="微软雅黑" panose="020B0503020204020204" charset="-122"/>
              </a:rPr>
              <a:t>材料固硫性能的测试</a:t>
            </a:r>
            <a:endParaRPr lang="en-US" altLang="zh-CN" sz="2000"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spcAft>
                <a:spcPts val="0"/>
              </a:spcAft>
              <a:buFont typeface="Wingdings" panose="05000000000000000000" charset="0"/>
              <a:buChar char="Ø"/>
            </a:pPr>
            <a:r>
              <a:rPr lang="en-US" altLang="zh-CN" sz="2000" dirty="0" err="1">
                <a:latin typeface="微软雅黑" panose="020B0503020204020204" charset="-122"/>
                <a:ea typeface="微软雅黑" panose="020B0503020204020204" charset="-122"/>
                <a:cs typeface="微软雅黑" panose="020B0503020204020204" charset="-122"/>
              </a:rPr>
              <a:t>利用</a:t>
            </a:r>
            <a:r>
              <a:rPr lang="en-US" altLang="zh-CN" sz="2000" dirty="0" err="1">
                <a:solidFill>
                  <a:srgbClr val="00B0F0"/>
                </a:solidFill>
                <a:latin typeface="微软雅黑" panose="020B0503020204020204" charset="-122"/>
                <a:ea typeface="微软雅黑" panose="020B0503020204020204" charset="-122"/>
                <a:cs typeface="微软雅黑" panose="020B0503020204020204" charset="-122"/>
              </a:rPr>
              <a:t>循环伏安法</a:t>
            </a:r>
            <a:r>
              <a:rPr lang="en-US" altLang="zh-CN" sz="2000" dirty="0">
                <a:latin typeface="Times New Roman" panose="02020603050405020304" charset="0"/>
                <a:ea typeface="微软雅黑" panose="020B0503020204020204" charset="-122"/>
                <a:cs typeface="Times New Roman" panose="02020603050405020304" charset="0"/>
              </a:rPr>
              <a:t>(CV)</a:t>
            </a:r>
            <a:r>
              <a:rPr lang="en-US" altLang="zh-CN" sz="2000" dirty="0">
                <a:latin typeface="微软雅黑" panose="020B0503020204020204" charset="-122"/>
                <a:ea typeface="微软雅黑" panose="020B0503020204020204" charset="-122"/>
                <a:cs typeface="微软雅黑" panose="020B0503020204020204" charset="-122"/>
              </a:rPr>
              <a:t>、</a:t>
            </a:r>
            <a:r>
              <a:rPr lang="en-US" altLang="zh-CN" sz="2000" dirty="0" err="1">
                <a:solidFill>
                  <a:srgbClr val="00B0F0"/>
                </a:solidFill>
                <a:latin typeface="微软雅黑" panose="020B0503020204020204" charset="-122"/>
                <a:ea typeface="微软雅黑" panose="020B0503020204020204" charset="-122"/>
                <a:cs typeface="微软雅黑" panose="020B0503020204020204" charset="-122"/>
              </a:rPr>
              <a:t>交流阻抗法</a:t>
            </a:r>
            <a:r>
              <a:rPr lang="en-US" altLang="zh-CN" sz="2000" dirty="0">
                <a:latin typeface="Times New Roman" panose="02020603050405020304" charset="0"/>
                <a:ea typeface="微软雅黑" panose="020B0503020204020204" charset="-122"/>
                <a:cs typeface="Times New Roman" panose="02020603050405020304" charset="0"/>
              </a:rPr>
              <a:t>(EIS)</a:t>
            </a:r>
            <a:r>
              <a:rPr lang="en-US" altLang="zh-CN" sz="2000" dirty="0">
                <a:latin typeface="微软雅黑" panose="020B0503020204020204" charset="-122"/>
                <a:ea typeface="微软雅黑" panose="020B0503020204020204" charset="-122"/>
                <a:cs typeface="微软雅黑" panose="020B0503020204020204" charset="-122"/>
              </a:rPr>
              <a:t>与</a:t>
            </a:r>
            <a:r>
              <a:rPr lang="en-US" altLang="zh-CN" sz="2000" dirty="0">
                <a:solidFill>
                  <a:srgbClr val="00B0F0"/>
                </a:solidFill>
                <a:latin typeface="微软雅黑" panose="020B0503020204020204" charset="-122"/>
                <a:ea typeface="微软雅黑" panose="020B0503020204020204" charset="-122"/>
                <a:cs typeface="微软雅黑" panose="020B0503020204020204" charset="-122"/>
              </a:rPr>
              <a:t>极化测试</a:t>
            </a:r>
            <a:r>
              <a:rPr lang="en-US" altLang="zh-CN" sz="2000" dirty="0">
                <a:latin typeface="微软雅黑" panose="020B0503020204020204" charset="-122"/>
                <a:ea typeface="微软雅黑" panose="020B0503020204020204" charset="-122"/>
                <a:cs typeface="微软雅黑" panose="020B0503020204020204" charset="-122"/>
              </a:rPr>
              <a:t>等电化学测试方法研究多硫化锂在</a:t>
            </a:r>
            <a:r>
              <a:rPr lang="en-US" altLang="zh-CN" sz="2000" dirty="0">
                <a:latin typeface="Times New Roman" panose="02020603050405020304" charset="0"/>
                <a:ea typeface="微软雅黑" panose="020B0503020204020204" charset="-122"/>
                <a:cs typeface="Times New Roman" panose="02020603050405020304" charset="0"/>
                <a:sym typeface="+mn-ea"/>
              </a:rPr>
              <a:t>CNTs@Fe</a:t>
            </a:r>
            <a:r>
              <a:rPr lang="en-US" altLang="zh-CN" sz="2000" baseline="-25000" dirty="0">
                <a:latin typeface="Times New Roman" panose="02020603050405020304" charset="0"/>
                <a:ea typeface="微软雅黑" panose="020B0503020204020204" charset="-122"/>
                <a:cs typeface="Times New Roman" panose="02020603050405020304" charset="0"/>
                <a:sym typeface="+mn-ea"/>
              </a:rPr>
              <a:t>2</a:t>
            </a:r>
            <a:r>
              <a:rPr lang="en-US" altLang="zh-CN" sz="2000" dirty="0">
                <a:latin typeface="Times New Roman" panose="02020603050405020304" charset="0"/>
                <a:ea typeface="微软雅黑" panose="020B0503020204020204" charset="-122"/>
                <a:cs typeface="Times New Roman" panose="02020603050405020304" charset="0"/>
                <a:sym typeface="+mn-ea"/>
              </a:rPr>
              <a:t>O</a:t>
            </a:r>
            <a:r>
              <a:rPr lang="en-US" altLang="zh-CN" sz="2000" baseline="-25000" dirty="0">
                <a:latin typeface="Times New Roman" panose="02020603050405020304" charset="0"/>
                <a:ea typeface="微软雅黑" panose="020B0503020204020204" charset="-122"/>
                <a:cs typeface="Times New Roman" panose="02020603050405020304" charset="0"/>
                <a:sym typeface="+mn-ea"/>
              </a:rPr>
              <a:t>3</a:t>
            </a:r>
            <a:r>
              <a:rPr lang="en-US" altLang="zh-CN" sz="2000" dirty="0">
                <a:latin typeface="微软雅黑" panose="020B0503020204020204" charset="-122"/>
                <a:ea typeface="微软雅黑" panose="020B0503020204020204" charset="-122"/>
                <a:cs typeface="微软雅黑" panose="020B0503020204020204" charset="-122"/>
              </a:rPr>
              <a:t>储硫载体表面的</a:t>
            </a:r>
            <a:r>
              <a:rPr lang="en-US" altLang="zh-CN" sz="2000" dirty="0">
                <a:solidFill>
                  <a:srgbClr val="00B0F0"/>
                </a:solidFill>
                <a:latin typeface="微软雅黑" panose="020B0503020204020204" charset="-122"/>
                <a:ea typeface="微软雅黑" panose="020B0503020204020204" charset="-122"/>
                <a:cs typeface="微软雅黑" panose="020B0503020204020204" charset="-122"/>
              </a:rPr>
              <a:t>电化学活性</a:t>
            </a:r>
            <a:r>
              <a:rPr lang="en-US" altLang="zh-CN" sz="2000" dirty="0">
                <a:latin typeface="微软雅黑" panose="020B0503020204020204" charset="-122"/>
                <a:ea typeface="微软雅黑" panose="020B0503020204020204" charset="-122"/>
                <a:cs typeface="微软雅黑" panose="020B0503020204020204" charset="-122"/>
              </a:rPr>
              <a:t>。</a:t>
            </a:r>
            <a:endParaRPr lang="en-US" altLang="zh-CN" sz="2000"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spcAft>
                <a:spcPts val="0"/>
              </a:spcAft>
              <a:buFont typeface="Wingdings" panose="05000000000000000000" charset="0"/>
              <a:buChar char="Ø"/>
            </a:pPr>
            <a:r>
              <a:rPr lang="en-US" altLang="zh-CN" sz="2000" dirty="0">
                <a:latin typeface="微软雅黑" panose="020B0503020204020204" charset="-122"/>
                <a:ea typeface="微软雅黑" panose="020B0503020204020204" charset="-122"/>
                <a:cs typeface="微软雅黑" panose="020B0503020204020204" charset="-122"/>
              </a:rPr>
              <a:t>利用</a:t>
            </a:r>
            <a:r>
              <a:rPr lang="en-US" altLang="zh-CN" sz="2000" dirty="0">
                <a:solidFill>
                  <a:srgbClr val="00B0F0"/>
                </a:solidFill>
                <a:latin typeface="微软雅黑" panose="020B0503020204020204" charset="-122"/>
                <a:ea typeface="微软雅黑" panose="020B0503020204020204" charset="-122"/>
                <a:cs typeface="微软雅黑" panose="020B0503020204020204" charset="-122"/>
              </a:rPr>
              <a:t>充放电测试与恒电流间歇滴定技术</a:t>
            </a:r>
            <a:r>
              <a:rPr lang="en-US" altLang="zh-CN" sz="2000" dirty="0">
                <a:latin typeface="微软雅黑" panose="020B0503020204020204" charset="-122"/>
                <a:ea typeface="微软雅黑" panose="020B0503020204020204" charset="-122"/>
                <a:cs typeface="微软雅黑" panose="020B0503020204020204" charset="-122"/>
              </a:rPr>
              <a:t>获得电极的</a:t>
            </a:r>
            <a:r>
              <a:rPr lang="en-US" altLang="zh-CN" sz="2000" dirty="0">
                <a:solidFill>
                  <a:srgbClr val="00B0F0"/>
                </a:solidFill>
                <a:latin typeface="微软雅黑" panose="020B0503020204020204" charset="-122"/>
                <a:ea typeface="微软雅黑" panose="020B0503020204020204" charset="-122"/>
                <a:cs typeface="微软雅黑" panose="020B0503020204020204" charset="-122"/>
              </a:rPr>
              <a:t>倍率性能</a:t>
            </a:r>
            <a:r>
              <a:rPr lang="en-US" altLang="zh-CN" sz="2000" dirty="0">
                <a:latin typeface="微软雅黑" panose="020B0503020204020204" charset="-122"/>
                <a:ea typeface="微软雅黑" panose="020B0503020204020204" charset="-122"/>
                <a:cs typeface="微软雅黑" panose="020B0503020204020204" charset="-122"/>
              </a:rPr>
              <a:t>及</a:t>
            </a:r>
            <a:r>
              <a:rPr lang="en-US" altLang="zh-CN" sz="2000" dirty="0">
                <a:solidFill>
                  <a:srgbClr val="00B0F0"/>
                </a:solidFill>
                <a:latin typeface="微软雅黑" panose="020B0503020204020204" charset="-122"/>
                <a:ea typeface="微软雅黑" panose="020B0503020204020204" charset="-122"/>
                <a:cs typeface="微软雅黑" panose="020B0503020204020204" charset="-122"/>
              </a:rPr>
              <a:t>锂离子扩散系数</a:t>
            </a:r>
            <a:r>
              <a:rPr lang="en-US" altLang="zh-CN" sz="2000" dirty="0">
                <a:latin typeface="微软雅黑" panose="020B0503020204020204" charset="-122"/>
                <a:ea typeface="微软雅黑" panose="020B0503020204020204" charset="-122"/>
                <a:cs typeface="微软雅黑" panose="020B0503020204020204" charset="-122"/>
              </a:rPr>
              <a:t>，以此评价硫元素在</a:t>
            </a:r>
            <a:r>
              <a:rPr lang="en-US" altLang="zh-CN" sz="2000" dirty="0">
                <a:latin typeface="Times New Roman" panose="02020603050405020304" charset="0"/>
                <a:ea typeface="微软雅黑" panose="020B0503020204020204" charset="-122"/>
                <a:cs typeface="Times New Roman" panose="02020603050405020304" charset="0"/>
                <a:sym typeface="+mn-ea"/>
              </a:rPr>
              <a:t>CNTs@Fe</a:t>
            </a:r>
            <a:r>
              <a:rPr lang="en-US" altLang="zh-CN" sz="2000" baseline="-25000" dirty="0">
                <a:latin typeface="Times New Roman" panose="02020603050405020304" charset="0"/>
                <a:ea typeface="微软雅黑" panose="020B0503020204020204" charset="-122"/>
                <a:cs typeface="Times New Roman" panose="02020603050405020304" charset="0"/>
                <a:sym typeface="+mn-ea"/>
              </a:rPr>
              <a:t>2</a:t>
            </a:r>
            <a:r>
              <a:rPr lang="en-US" altLang="zh-CN" sz="2000" dirty="0">
                <a:latin typeface="Times New Roman" panose="02020603050405020304" charset="0"/>
                <a:ea typeface="微软雅黑" panose="020B0503020204020204" charset="-122"/>
                <a:cs typeface="Times New Roman" panose="02020603050405020304" charset="0"/>
                <a:sym typeface="+mn-ea"/>
              </a:rPr>
              <a:t>O</a:t>
            </a:r>
            <a:r>
              <a:rPr lang="en-US" altLang="zh-CN" sz="2000" baseline="-25000" dirty="0">
                <a:latin typeface="Times New Roman" panose="02020603050405020304" charset="0"/>
                <a:ea typeface="微软雅黑" panose="020B0503020204020204" charset="-122"/>
                <a:cs typeface="Times New Roman" panose="02020603050405020304" charset="0"/>
                <a:sym typeface="+mn-ea"/>
              </a:rPr>
              <a:t>3</a:t>
            </a:r>
            <a:r>
              <a:rPr lang="en-US" altLang="zh-CN" sz="2000" dirty="0">
                <a:latin typeface="微软雅黑" panose="020B0503020204020204" charset="-122"/>
                <a:ea typeface="微软雅黑" panose="020B0503020204020204" charset="-122"/>
                <a:cs typeface="微软雅黑" panose="020B0503020204020204" charset="-122"/>
              </a:rPr>
              <a:t>储硫载体表面转化的</a:t>
            </a:r>
            <a:r>
              <a:rPr lang="en-US" altLang="zh-CN" sz="2000" dirty="0">
                <a:solidFill>
                  <a:srgbClr val="00B0F0"/>
                </a:solidFill>
                <a:latin typeface="微软雅黑" panose="020B0503020204020204" charset="-122"/>
                <a:ea typeface="微软雅黑" panose="020B0503020204020204" charset="-122"/>
                <a:cs typeface="微软雅黑" panose="020B0503020204020204" charset="-122"/>
              </a:rPr>
              <a:t>动力学特性</a:t>
            </a:r>
            <a:r>
              <a:rPr lang="en-US" altLang="zh-CN" sz="2000" dirty="0">
                <a:latin typeface="微软雅黑" panose="020B0503020204020204" charset="-122"/>
                <a:ea typeface="微软雅黑" panose="020B0503020204020204" charset="-122"/>
                <a:cs typeface="微软雅黑" panose="020B0503020204020204" charset="-122"/>
              </a:rPr>
              <a:t>。</a:t>
            </a:r>
            <a:endParaRPr lang="en-US" altLang="zh-CN" sz="2000" dirty="0">
              <a:latin typeface="微软雅黑" panose="020B0503020204020204" charset="-122"/>
              <a:ea typeface="微软雅黑" panose="020B0503020204020204" charset="-122"/>
              <a:cs typeface="微软雅黑" panose="020B0503020204020204" charset="-122"/>
            </a:endParaRPr>
          </a:p>
          <a:p>
            <a:pPr marL="342900" indent="-342900">
              <a:lnSpc>
                <a:spcPct val="150000"/>
              </a:lnSpc>
              <a:spcBef>
                <a:spcPts val="600"/>
              </a:spcBef>
              <a:spcAft>
                <a:spcPts val="0"/>
              </a:spcAft>
              <a:buFont typeface="Wingdings" panose="05000000000000000000" charset="0"/>
              <a:buChar char="Ø"/>
            </a:pPr>
            <a:r>
              <a:rPr lang="en-US" altLang="zh-CN" sz="2000" dirty="0">
                <a:latin typeface="微软雅黑" panose="020B0503020204020204" charset="-122"/>
                <a:ea typeface="微软雅黑" panose="020B0503020204020204" charset="-122"/>
                <a:cs typeface="微软雅黑" panose="020B0503020204020204" charset="-122"/>
              </a:rPr>
              <a:t>通过</a:t>
            </a:r>
            <a:r>
              <a:rPr lang="en-US" altLang="zh-CN" sz="2000" dirty="0">
                <a:solidFill>
                  <a:srgbClr val="00B0F0"/>
                </a:solidFill>
                <a:latin typeface="微软雅黑" panose="020B0503020204020204" charset="-122"/>
                <a:ea typeface="微软雅黑" panose="020B0503020204020204" charset="-122"/>
                <a:cs typeface="微软雅黑" panose="020B0503020204020204" charset="-122"/>
              </a:rPr>
              <a:t>多种物理表征手段</a:t>
            </a:r>
            <a:r>
              <a:rPr lang="en-US" altLang="zh-CN" sz="2000" dirty="0">
                <a:latin typeface="微软雅黑" panose="020B0503020204020204" charset="-122"/>
                <a:ea typeface="微软雅黑" panose="020B0503020204020204" charset="-122"/>
                <a:cs typeface="微软雅黑" panose="020B0503020204020204" charset="-122"/>
              </a:rPr>
              <a:t>获得碳纳米管纳米线复合材料的</a:t>
            </a:r>
            <a:r>
              <a:rPr lang="en-US" altLang="zh-CN" sz="2000" dirty="0">
                <a:solidFill>
                  <a:srgbClr val="00B0F0"/>
                </a:solidFill>
                <a:latin typeface="微软雅黑" panose="020B0503020204020204" charset="-122"/>
                <a:ea typeface="微软雅黑" panose="020B0503020204020204" charset="-122"/>
                <a:cs typeface="微软雅黑" panose="020B0503020204020204" charset="-122"/>
              </a:rPr>
              <a:t>晶体结构及表面性质</a:t>
            </a:r>
            <a:r>
              <a:rPr lang="en-US" altLang="zh-CN" sz="2000" dirty="0">
                <a:latin typeface="微软雅黑" panose="020B0503020204020204" charset="-122"/>
                <a:ea typeface="微软雅黑" panose="020B0503020204020204" charset="-122"/>
                <a:cs typeface="微软雅黑" panose="020B0503020204020204" charset="-122"/>
              </a:rPr>
              <a:t>，以此</a:t>
            </a:r>
            <a:r>
              <a:rPr lang="en-US" altLang="zh-CN" sz="2000" dirty="0">
                <a:solidFill>
                  <a:srgbClr val="00B0F0"/>
                </a:solidFill>
                <a:latin typeface="微软雅黑" panose="020B0503020204020204" charset="-122"/>
                <a:ea typeface="微软雅黑" panose="020B0503020204020204" charset="-122"/>
                <a:cs typeface="微软雅黑" panose="020B0503020204020204" charset="-122"/>
              </a:rPr>
              <a:t>构建理论计算模型</a:t>
            </a:r>
            <a:r>
              <a:rPr lang="en-US" altLang="zh-CN" sz="2000" dirty="0">
                <a:latin typeface="微软雅黑" panose="020B0503020204020204" charset="-122"/>
                <a:ea typeface="微软雅黑" panose="020B0503020204020204" charset="-122"/>
                <a:cs typeface="微软雅黑" panose="020B0503020204020204" charset="-122"/>
              </a:rPr>
              <a:t>，优化此模型并获取不同链段长度多硫化锂在该复合结构表面的吸附能，推导该表面对多硫化锂转化的</a:t>
            </a:r>
            <a:r>
              <a:rPr lang="en-US" altLang="zh-CN" sz="2000" dirty="0">
                <a:solidFill>
                  <a:srgbClr val="00B0F0"/>
                </a:solidFill>
                <a:latin typeface="微软雅黑" panose="020B0503020204020204" charset="-122"/>
                <a:ea typeface="微软雅黑" panose="020B0503020204020204" charset="-122"/>
                <a:cs typeface="微软雅黑" panose="020B0503020204020204" charset="-122"/>
              </a:rPr>
              <a:t>电催化机理</a:t>
            </a:r>
            <a:r>
              <a:rPr lang="en-US" altLang="zh-CN" sz="2000" dirty="0">
                <a:latin typeface="微软雅黑" panose="020B0503020204020204" charset="-122"/>
                <a:ea typeface="微软雅黑" panose="020B0503020204020204" charset="-122"/>
                <a:cs typeface="微软雅黑" panose="020B0503020204020204" charset="-122"/>
              </a:rPr>
              <a:t>。</a:t>
            </a:r>
            <a:endParaRPr lang="en-US" altLang="zh-CN" sz="2000" dirty="0">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119380" y="635000"/>
            <a:ext cx="359410" cy="720090"/>
            <a:chOff x="1889" y="3585"/>
            <a:chExt cx="566" cy="1134"/>
          </a:xfrm>
        </p:grpSpPr>
        <p:sp>
          <p:nvSpPr>
            <p:cNvPr id="8" name="矩形 7"/>
            <p:cNvSpPr/>
            <p:nvPr/>
          </p:nvSpPr>
          <p:spPr>
            <a:xfrm>
              <a:off x="1889" y="3585"/>
              <a:ext cx="567" cy="1134"/>
            </a:xfrm>
            <a:prstGeom prst="rect">
              <a:avLst/>
            </a:prstGeom>
            <a:solidFill>
              <a:srgbClr val="85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a:off x="1889" y="4152"/>
              <a:ext cx="567" cy="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623570" y="764858"/>
            <a:ext cx="1584127" cy="460375"/>
          </a:xfrm>
          <a:prstGeom prst="rect">
            <a:avLst/>
          </a:prstGeom>
          <a:solidFill>
            <a:srgbClr val="851561"/>
          </a:solidFill>
          <a:ln>
            <a:noFill/>
          </a:ln>
        </p:spPr>
        <p:txBody>
          <a:bodyPr wrap="square" rtlCol="0">
            <a:spAutoFit/>
          </a:bodyPr>
          <a:lstStyle/>
          <a:p>
            <a:pPr algn="ctr"/>
            <a:r>
              <a:rPr lang="zh-CN" altLang="en-US" sz="2400" dirty="0">
                <a:solidFill>
                  <a:schemeClr val="bg1"/>
                </a:solidFill>
                <a:latin typeface="微软雅黑" panose="020B0503020204020204" charset="-122"/>
                <a:ea typeface="微软雅黑" panose="020B0503020204020204" charset="-122"/>
              </a:rPr>
              <a:t>研究方法</a:t>
            </a:r>
            <a:endParaRPr lang="zh-CN" altLang="en-US" sz="2400" dirty="0">
              <a:solidFill>
                <a:schemeClr val="bg1"/>
              </a:solidFill>
              <a:latin typeface="微软雅黑" panose="020B0503020204020204" charset="-122"/>
              <a:ea typeface="微软雅黑" panose="020B0503020204020204" charset="-122"/>
            </a:endParaRPr>
          </a:p>
        </p:txBody>
      </p:sp>
    </p:spTree>
  </p:cSld>
  <p:clrMapOvr>
    <a:masterClrMapping/>
  </p:clrMapOvr>
  <p:transition advTm="21146"/>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4"/>
          <p:cNvSpPr>
            <a:spLocks noGrp="1"/>
          </p:cNvSpPr>
          <p:nvPr>
            <p:ph type="title"/>
          </p:nvPr>
        </p:nvSpPr>
        <p:spPr>
          <a:xfrm>
            <a:off x="0" y="0"/>
            <a:ext cx="12192000" cy="655320"/>
          </a:xfrm>
          <a:gradFill rotWithShape="1">
            <a:gsLst>
              <a:gs pos="0">
                <a:srgbClr val="FFFFFF">
                  <a:alpha val="100000"/>
                </a:srgbClr>
              </a:gs>
              <a:gs pos="89000">
                <a:srgbClr val="FFFFFF">
                  <a:alpha val="100000"/>
                </a:srgbClr>
              </a:gs>
              <a:gs pos="100000">
                <a:srgbClr val="641561">
                  <a:alpha val="100000"/>
                </a:srgbClr>
              </a:gs>
            </a:gsLst>
            <a:lin ang="5400000"/>
            <a:tileRect/>
          </a:gradFill>
        </p:spPr>
        <p:txBody>
          <a:bodyPr anchor="b" anchorCtr="0"/>
          <a:lstStyle/>
          <a:p>
            <a:pPr algn="l"/>
            <a:r>
              <a:rPr lang="en-US" altLang="zh-CN" sz="3200" b="1">
                <a:latin typeface="微软雅黑" panose="020B0503020204020204" charset="-122"/>
                <a:ea typeface="微软雅黑" panose="020B0503020204020204" charset="-122"/>
                <a:cs typeface="微软雅黑" panose="020B0503020204020204" charset="-122"/>
              </a:rPr>
              <a:t> </a:t>
            </a:r>
            <a:r>
              <a:rPr lang="zh-CN" altLang="en-US" sz="3200" b="1">
                <a:latin typeface="微软雅黑" panose="020B0503020204020204" charset="-122"/>
                <a:ea typeface="微软雅黑" panose="020B0503020204020204" charset="-122"/>
                <a:cs typeface="微软雅黑" panose="020B0503020204020204" charset="-122"/>
              </a:rPr>
              <a:t>三</a:t>
            </a:r>
            <a:r>
              <a:rPr lang="en-US" altLang="zh-CN" sz="3200" b="1">
                <a:latin typeface="微软雅黑" panose="020B0503020204020204" charset="-122"/>
                <a:ea typeface="微软雅黑" panose="020B0503020204020204" charset="-122"/>
                <a:cs typeface="微软雅黑" panose="020B0503020204020204" charset="-122"/>
              </a:rPr>
              <a:t> . </a:t>
            </a:r>
            <a:r>
              <a:rPr lang="zh-CN" altLang="en-US" sz="3200">
                <a:latin typeface="微软雅黑" panose="020B0503020204020204" charset="-122"/>
                <a:ea typeface="微软雅黑" panose="020B0503020204020204" charset="-122"/>
                <a:cs typeface="微软雅黑" panose="020B0503020204020204" charset="-122"/>
                <a:sym typeface="+mn-ea"/>
              </a:rPr>
              <a:t>研究方法和实验方案</a:t>
            </a:r>
            <a:endParaRPr lang="zh-CN" altLang="en-US" sz="3200" b="1">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635" y="6497955"/>
            <a:ext cx="12192000" cy="360680"/>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 name="矩形 11"/>
          <p:cNvSpPr/>
          <p:nvPr/>
        </p:nvSpPr>
        <p:spPr>
          <a:xfrm>
            <a:off x="9582150" y="6237288"/>
            <a:ext cx="2609850" cy="179388"/>
          </a:xfrm>
          <a:prstGeom prst="rect">
            <a:avLst/>
          </a:prstGeom>
          <a:solidFill>
            <a:srgbClr val="85156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 name="矩形 12"/>
          <p:cNvSpPr/>
          <p:nvPr/>
        </p:nvSpPr>
        <p:spPr>
          <a:xfrm>
            <a:off x="10877550" y="5975350"/>
            <a:ext cx="1314450" cy="180975"/>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pic>
        <p:nvPicPr>
          <p:cNvPr id="1073742869" name="图片 1073742868" descr="图片1"/>
          <p:cNvPicPr>
            <a:picLocks noChangeAspect="1"/>
          </p:cNvPicPr>
          <p:nvPr>
            <p:custDataLst>
              <p:tags r:id="rId1"/>
            </p:custDataLst>
          </p:nvPr>
        </p:nvPicPr>
        <p:blipFill>
          <a:blip r:embed="rId2"/>
          <a:stretch>
            <a:fillRect/>
          </a:stretch>
        </p:blipFill>
        <p:spPr>
          <a:xfrm>
            <a:off x="3094038" y="1132205"/>
            <a:ext cx="6003925" cy="5024120"/>
          </a:xfrm>
          <a:prstGeom prst="rect">
            <a:avLst/>
          </a:prstGeom>
          <a:noFill/>
          <a:ln w="9525">
            <a:noFill/>
          </a:ln>
        </p:spPr>
      </p:pic>
      <p:grpSp>
        <p:nvGrpSpPr>
          <p:cNvPr id="4" name="组合 3"/>
          <p:cNvGrpSpPr/>
          <p:nvPr/>
        </p:nvGrpSpPr>
        <p:grpSpPr>
          <a:xfrm>
            <a:off x="119380" y="635000"/>
            <a:ext cx="359410" cy="720090"/>
            <a:chOff x="1889" y="3585"/>
            <a:chExt cx="566" cy="1134"/>
          </a:xfrm>
        </p:grpSpPr>
        <p:sp>
          <p:nvSpPr>
            <p:cNvPr id="8" name="矩形 7"/>
            <p:cNvSpPr/>
            <p:nvPr/>
          </p:nvSpPr>
          <p:spPr>
            <a:xfrm>
              <a:off x="1889" y="3585"/>
              <a:ext cx="567" cy="1134"/>
            </a:xfrm>
            <a:prstGeom prst="rect">
              <a:avLst/>
            </a:prstGeom>
            <a:solidFill>
              <a:srgbClr val="85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a:off x="1889" y="4152"/>
              <a:ext cx="567" cy="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623570" y="764858"/>
            <a:ext cx="1584127" cy="460375"/>
          </a:xfrm>
          <a:prstGeom prst="rect">
            <a:avLst/>
          </a:prstGeom>
          <a:solidFill>
            <a:srgbClr val="851561"/>
          </a:solidFill>
          <a:ln>
            <a:noFill/>
          </a:ln>
        </p:spPr>
        <p:txBody>
          <a:bodyPr wrap="square" rtlCol="0">
            <a:spAutoFit/>
          </a:bodyPr>
          <a:lstStyle/>
          <a:p>
            <a:pPr algn="ctr"/>
            <a:r>
              <a:rPr lang="zh-CN" altLang="en-US" sz="2400" dirty="0">
                <a:solidFill>
                  <a:schemeClr val="bg1"/>
                </a:solidFill>
                <a:latin typeface="微软雅黑" panose="020B0503020204020204" charset="-122"/>
                <a:ea typeface="微软雅黑" panose="020B0503020204020204" charset="-122"/>
              </a:rPr>
              <a:t>技术路线</a:t>
            </a:r>
            <a:endParaRPr lang="zh-CN" altLang="en-US" sz="2400" dirty="0">
              <a:solidFill>
                <a:schemeClr val="bg1"/>
              </a:solidFill>
              <a:latin typeface="微软雅黑" panose="020B0503020204020204" charset="-122"/>
              <a:ea typeface="微软雅黑" panose="020B0503020204020204" charset="-122"/>
            </a:endParaRPr>
          </a:p>
        </p:txBody>
      </p:sp>
    </p:spTree>
  </p:cSld>
  <p:clrMapOvr>
    <a:masterClrMapping/>
  </p:clrMapOvr>
  <p:transition advTm="21926"/>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4"/>
          <p:cNvSpPr>
            <a:spLocks noGrp="1"/>
          </p:cNvSpPr>
          <p:nvPr>
            <p:ph type="title"/>
          </p:nvPr>
        </p:nvSpPr>
        <p:spPr>
          <a:xfrm>
            <a:off x="0" y="0"/>
            <a:ext cx="12192000" cy="655320"/>
          </a:xfrm>
          <a:gradFill rotWithShape="1">
            <a:gsLst>
              <a:gs pos="0">
                <a:srgbClr val="FFFFFF">
                  <a:alpha val="100000"/>
                </a:srgbClr>
              </a:gs>
              <a:gs pos="89000">
                <a:srgbClr val="FFFFFF">
                  <a:alpha val="100000"/>
                </a:srgbClr>
              </a:gs>
              <a:gs pos="100000">
                <a:srgbClr val="641561">
                  <a:alpha val="100000"/>
                </a:srgbClr>
              </a:gs>
            </a:gsLst>
            <a:lin ang="5400000"/>
            <a:tileRect/>
          </a:gradFill>
        </p:spPr>
        <p:txBody>
          <a:bodyPr anchor="b" anchorCtr="0"/>
          <a:lstStyle/>
          <a:p>
            <a:pPr algn="l"/>
            <a:r>
              <a:rPr lang="en-US" altLang="zh-CN" sz="3200" b="1">
                <a:latin typeface="微软雅黑" panose="020B0503020204020204" charset="-122"/>
                <a:ea typeface="微软雅黑" panose="020B0503020204020204" charset="-122"/>
                <a:cs typeface="微软雅黑" panose="020B0503020204020204" charset="-122"/>
              </a:rPr>
              <a:t> </a:t>
            </a:r>
            <a:r>
              <a:rPr lang="zh-CN" altLang="en-US" sz="3200" b="1">
                <a:latin typeface="微软雅黑" panose="020B0503020204020204" charset="-122"/>
                <a:ea typeface="微软雅黑" panose="020B0503020204020204" charset="-122"/>
                <a:cs typeface="微软雅黑" panose="020B0503020204020204" charset="-122"/>
              </a:rPr>
              <a:t>三</a:t>
            </a:r>
            <a:r>
              <a:rPr lang="en-US" altLang="zh-CN" sz="3200" b="1">
                <a:latin typeface="微软雅黑" panose="020B0503020204020204" charset="-122"/>
                <a:ea typeface="微软雅黑" panose="020B0503020204020204" charset="-122"/>
                <a:cs typeface="微软雅黑" panose="020B0503020204020204" charset="-122"/>
              </a:rPr>
              <a:t> . </a:t>
            </a:r>
            <a:r>
              <a:rPr lang="zh-CN" altLang="en-US" sz="3200">
                <a:latin typeface="微软雅黑" panose="020B0503020204020204" charset="-122"/>
                <a:ea typeface="微软雅黑" panose="020B0503020204020204" charset="-122"/>
                <a:cs typeface="微软雅黑" panose="020B0503020204020204" charset="-122"/>
                <a:sym typeface="+mn-ea"/>
              </a:rPr>
              <a:t>研究方法和实验方案</a:t>
            </a:r>
            <a:endParaRPr lang="zh-CN" altLang="en-US" sz="3200" b="1">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635" y="6497955"/>
            <a:ext cx="12192000" cy="360680"/>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 name="矩形 11"/>
          <p:cNvSpPr/>
          <p:nvPr/>
        </p:nvSpPr>
        <p:spPr>
          <a:xfrm>
            <a:off x="9582150" y="6237288"/>
            <a:ext cx="2609850" cy="179388"/>
          </a:xfrm>
          <a:prstGeom prst="rect">
            <a:avLst/>
          </a:prstGeom>
          <a:solidFill>
            <a:srgbClr val="85156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 name="矩形 12"/>
          <p:cNvSpPr/>
          <p:nvPr/>
        </p:nvSpPr>
        <p:spPr>
          <a:xfrm>
            <a:off x="10877550" y="5975350"/>
            <a:ext cx="1314450" cy="180975"/>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nvGrpSpPr>
          <p:cNvPr id="14" name="组合 13"/>
          <p:cNvGrpSpPr/>
          <p:nvPr/>
        </p:nvGrpSpPr>
        <p:grpSpPr>
          <a:xfrm>
            <a:off x="1057910" y="1124585"/>
            <a:ext cx="10078085" cy="4673600"/>
            <a:chOff x="1666" y="1771"/>
            <a:chExt cx="15871" cy="7360"/>
          </a:xfrm>
        </p:grpSpPr>
        <p:sp>
          <p:nvSpPr>
            <p:cNvPr id="8" name="圆角矩形 7"/>
            <p:cNvSpPr/>
            <p:nvPr/>
          </p:nvSpPr>
          <p:spPr>
            <a:xfrm>
              <a:off x="1666" y="3245"/>
              <a:ext cx="15871" cy="5886"/>
            </a:xfrm>
            <a:prstGeom prst="roundRect">
              <a:avLst/>
            </a:prstGeom>
            <a:noFill/>
            <a:ln w="127000">
              <a:solidFill>
                <a:srgbClr val="8515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just">
                <a:lnSpc>
                  <a:spcPct val="150000"/>
                </a:lnSpc>
              </a:pP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以</a:t>
              </a:r>
              <a:r>
                <a:rPr lang="zh-CN" altLang="en-US" sz="2400" dirty="0">
                  <a:solidFill>
                    <a:schemeClr val="tx1"/>
                  </a:solidFill>
                  <a:latin typeface="Times New Roman" panose="02020603050405020304" charset="0"/>
                  <a:ea typeface="微软雅黑" panose="020B0503020204020204" charset="-122"/>
                  <a:cs typeface="Times New Roman" panose="02020603050405020304" charset="0"/>
                </a:rPr>
                <a:t>CNTs@Fe</a:t>
              </a:r>
              <a:r>
                <a:rPr lang="zh-CN" altLang="en-US" sz="2400" baseline="-25000" dirty="0">
                  <a:solidFill>
                    <a:schemeClr val="tx1"/>
                  </a:solidFill>
                  <a:latin typeface="Times New Roman" panose="02020603050405020304" charset="0"/>
                  <a:ea typeface="微软雅黑" panose="020B0503020204020204" charset="-122"/>
                  <a:cs typeface="Times New Roman" panose="02020603050405020304" charset="0"/>
                </a:rPr>
                <a:t>2</a:t>
              </a:r>
              <a:r>
                <a:rPr lang="zh-CN" altLang="en-US" sz="2400" dirty="0">
                  <a:solidFill>
                    <a:schemeClr val="tx1"/>
                  </a:solidFill>
                  <a:latin typeface="Times New Roman" panose="02020603050405020304" charset="0"/>
                  <a:ea typeface="微软雅黑" panose="020B0503020204020204" charset="-122"/>
                  <a:cs typeface="Times New Roman" panose="02020603050405020304" charset="0"/>
                </a:rPr>
                <a:t>O</a:t>
              </a:r>
              <a:r>
                <a:rPr lang="zh-CN" altLang="en-US" sz="2400" baseline="-25000" dirty="0">
                  <a:solidFill>
                    <a:schemeClr val="tx1"/>
                  </a:solidFill>
                  <a:latin typeface="Times New Roman" panose="02020603050405020304" charset="0"/>
                  <a:ea typeface="微软雅黑" panose="020B0503020204020204" charset="-122"/>
                  <a:cs typeface="Times New Roman" panose="02020603050405020304" charset="0"/>
                </a:rPr>
                <a:t>3</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为储硫载体，利用极性材料</a:t>
              </a:r>
              <a:r>
                <a:rPr lang="zh-CN" altLang="en-US" sz="2400" dirty="0">
                  <a:solidFill>
                    <a:schemeClr val="tx1"/>
                  </a:solidFill>
                  <a:latin typeface="Times New Roman" panose="02020603050405020304" charset="0"/>
                  <a:ea typeface="微软雅黑" panose="020B0503020204020204" charset="-122"/>
                  <a:cs typeface="Times New Roman" panose="02020603050405020304" charset="0"/>
                </a:rPr>
                <a:t>Fe</a:t>
              </a:r>
              <a:r>
                <a:rPr lang="zh-CN" altLang="en-US" sz="2400" baseline="-25000" dirty="0">
                  <a:solidFill>
                    <a:schemeClr val="tx1"/>
                  </a:solidFill>
                  <a:latin typeface="Times New Roman" panose="02020603050405020304" charset="0"/>
                  <a:ea typeface="微软雅黑" panose="020B0503020204020204" charset="-122"/>
                  <a:cs typeface="Times New Roman" panose="02020603050405020304" charset="0"/>
                </a:rPr>
                <a:t>2</a:t>
              </a:r>
              <a:r>
                <a:rPr lang="zh-CN" altLang="en-US" sz="2400" dirty="0">
                  <a:solidFill>
                    <a:schemeClr val="tx1"/>
                  </a:solidFill>
                  <a:latin typeface="Times New Roman" panose="02020603050405020304" charset="0"/>
                  <a:ea typeface="微软雅黑" panose="020B0503020204020204" charset="-122"/>
                  <a:cs typeface="Times New Roman" panose="02020603050405020304" charset="0"/>
                </a:rPr>
                <a:t>O</a:t>
              </a:r>
              <a:r>
                <a:rPr lang="zh-CN" altLang="en-US" sz="2400" baseline="-25000" dirty="0">
                  <a:solidFill>
                    <a:schemeClr val="tx1"/>
                  </a:solidFill>
                  <a:latin typeface="Times New Roman" panose="02020603050405020304" charset="0"/>
                  <a:ea typeface="微软雅黑" panose="020B0503020204020204" charset="-122"/>
                  <a:cs typeface="Times New Roman" panose="02020603050405020304" charset="0"/>
                </a:rPr>
                <a:t>3</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与导电材料</a:t>
              </a:r>
              <a:r>
                <a:rPr lang="zh-CN" altLang="en-US" sz="2400" dirty="0">
                  <a:solidFill>
                    <a:schemeClr val="tx1"/>
                  </a:solidFill>
                  <a:latin typeface="Times New Roman" panose="02020603050405020304" charset="0"/>
                  <a:ea typeface="微软雅黑" panose="020B0503020204020204" charset="-122"/>
                  <a:cs typeface="Times New Roman" panose="02020603050405020304" charset="0"/>
                </a:rPr>
                <a:t>CNTs</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对可溶</a:t>
              </a:r>
              <a:r>
                <a:rPr lang="zh-CN" altLang="en-US" sz="2400" dirty="0">
                  <a:solidFill>
                    <a:schemeClr val="tx1"/>
                  </a:solidFill>
                  <a:latin typeface="Times New Roman" panose="02020603050405020304" charset="0"/>
                  <a:ea typeface="微软雅黑" panose="020B0503020204020204" charset="-122"/>
                  <a:cs typeface="Times New Roman" panose="02020603050405020304" charset="0"/>
                </a:rPr>
                <a:t>Li</a:t>
              </a:r>
              <a:r>
                <a:rPr lang="zh-CN" altLang="en-US" sz="2400" baseline="-25000" dirty="0">
                  <a:solidFill>
                    <a:schemeClr val="tx1"/>
                  </a:solidFill>
                  <a:latin typeface="Times New Roman" panose="02020603050405020304" charset="0"/>
                  <a:ea typeface="微软雅黑" panose="020B0503020204020204" charset="-122"/>
                  <a:cs typeface="Times New Roman" panose="02020603050405020304" charset="0"/>
                </a:rPr>
                <a:t>2</a:t>
              </a:r>
              <a:r>
                <a:rPr lang="zh-CN" altLang="en-US" sz="2400" dirty="0">
                  <a:solidFill>
                    <a:schemeClr val="tx1"/>
                  </a:solidFill>
                  <a:latin typeface="Times New Roman" panose="02020603050405020304" charset="0"/>
                  <a:ea typeface="微软雅黑" panose="020B0503020204020204" charset="-122"/>
                  <a:cs typeface="Times New Roman" panose="02020603050405020304" charset="0"/>
                </a:rPr>
                <a:t>Sn（n≥4）</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的</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亲和力强弱差异</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，控制可溶性多硫化锂优先</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吸附</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在极性材料，进而</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催化</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不可溶</a:t>
              </a:r>
              <a:r>
                <a:rPr lang="zh-CN" altLang="en-US" sz="2400" dirty="0">
                  <a:solidFill>
                    <a:schemeClr val="tx1"/>
                  </a:solidFill>
                  <a:latin typeface="Times New Roman" panose="02020603050405020304" charset="0"/>
                  <a:ea typeface="微软雅黑" panose="020B0503020204020204" charset="-122"/>
                  <a:cs typeface="Times New Roman" panose="02020603050405020304" charset="0"/>
                </a:rPr>
                <a:t>Li</a:t>
              </a:r>
              <a:r>
                <a:rPr lang="zh-CN" altLang="en-US" sz="2400" baseline="-25000" dirty="0">
                  <a:solidFill>
                    <a:schemeClr val="tx1"/>
                  </a:solidFill>
                  <a:latin typeface="Times New Roman" panose="02020603050405020304" charset="0"/>
                  <a:ea typeface="微软雅黑" panose="020B0503020204020204" charset="-122"/>
                  <a:cs typeface="Times New Roman" panose="02020603050405020304" charset="0"/>
                </a:rPr>
                <a:t>2</a:t>
              </a:r>
              <a:r>
                <a:rPr lang="zh-CN" altLang="en-US" sz="2400" dirty="0">
                  <a:solidFill>
                    <a:schemeClr val="tx1"/>
                  </a:solidFill>
                  <a:latin typeface="Times New Roman" panose="02020603050405020304" charset="0"/>
                  <a:ea typeface="微软雅黑" panose="020B0503020204020204" charset="-122"/>
                  <a:cs typeface="Times New Roman" panose="02020603050405020304" charset="0"/>
                </a:rPr>
                <a:t>S</a:t>
              </a:r>
              <a:r>
                <a:rPr lang="zh-CN" altLang="en-US" sz="2400" baseline="-25000" dirty="0">
                  <a:solidFill>
                    <a:schemeClr val="tx1"/>
                  </a:solidFill>
                  <a:latin typeface="Times New Roman" panose="02020603050405020304" charset="0"/>
                  <a:ea typeface="微软雅黑" panose="020B0503020204020204" charset="-122"/>
                  <a:cs typeface="Times New Roman" panose="02020603050405020304" charset="0"/>
                </a:rPr>
                <a:t>2</a:t>
              </a:r>
              <a:r>
                <a:rPr lang="zh-CN" altLang="en-US" sz="2400" dirty="0">
                  <a:solidFill>
                    <a:schemeClr val="tx1"/>
                  </a:solidFill>
                  <a:latin typeface="Times New Roman" panose="02020603050405020304" charset="0"/>
                  <a:ea typeface="微软雅黑" panose="020B0503020204020204" charset="-122"/>
                  <a:cs typeface="Times New Roman" panose="02020603050405020304" charset="0"/>
                </a:rPr>
                <a:t>/Li</a:t>
              </a:r>
              <a:r>
                <a:rPr lang="zh-CN" altLang="en-US" sz="2400" baseline="-25000" dirty="0">
                  <a:solidFill>
                    <a:schemeClr val="tx1"/>
                  </a:solidFill>
                  <a:latin typeface="Times New Roman" panose="02020603050405020304" charset="0"/>
                  <a:ea typeface="微软雅黑" panose="020B0503020204020204" charset="-122"/>
                  <a:cs typeface="Times New Roman" panose="02020603050405020304" charset="0"/>
                </a:rPr>
                <a:t>2</a:t>
              </a:r>
              <a:r>
                <a:rPr lang="zh-CN" altLang="en-US" sz="2400" dirty="0">
                  <a:solidFill>
                    <a:schemeClr val="tx1"/>
                  </a:solidFill>
                  <a:latin typeface="Times New Roman" panose="02020603050405020304" charset="0"/>
                  <a:ea typeface="微软雅黑" panose="020B0503020204020204" charset="-122"/>
                  <a:cs typeface="Times New Roman" panose="02020603050405020304" charset="0"/>
                </a:rPr>
                <a:t>S</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在极性材料上</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成核生长</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。而垂直于极性材料的碳纳米管导电材料由于长径比较高，可以满足厚层硫化锂的电子输运，有利于可溶性</a:t>
              </a:r>
              <a:r>
                <a:rPr lang="zh-CN" altLang="en-US" sz="2400" dirty="0">
                  <a:solidFill>
                    <a:schemeClr val="tx1"/>
                  </a:solidFill>
                  <a:latin typeface="Times New Roman" panose="02020603050405020304" charset="0"/>
                  <a:ea typeface="微软雅黑" panose="020B0503020204020204" charset="-122"/>
                  <a:cs typeface="Times New Roman" panose="02020603050405020304" charset="0"/>
                </a:rPr>
                <a:t>Li</a:t>
              </a:r>
              <a:r>
                <a:rPr lang="zh-CN" altLang="en-US" sz="2400" baseline="-25000" dirty="0">
                  <a:solidFill>
                    <a:schemeClr val="tx1"/>
                  </a:solidFill>
                  <a:latin typeface="Times New Roman" panose="02020603050405020304" charset="0"/>
                  <a:ea typeface="微软雅黑" panose="020B0503020204020204" charset="-122"/>
                  <a:cs typeface="Times New Roman" panose="02020603050405020304" charset="0"/>
                </a:rPr>
                <a:t>2</a:t>
              </a:r>
              <a:r>
                <a:rPr lang="zh-CN" altLang="en-US" sz="2400" dirty="0">
                  <a:solidFill>
                    <a:schemeClr val="tx1"/>
                  </a:solidFill>
                  <a:latin typeface="Times New Roman" panose="02020603050405020304" charset="0"/>
                  <a:ea typeface="微软雅黑" panose="020B0503020204020204" charset="-122"/>
                  <a:cs typeface="Times New Roman" panose="02020603050405020304" charset="0"/>
                </a:rPr>
                <a:t>Sn（n≥4）</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向不可溶</a:t>
              </a:r>
              <a:r>
                <a:rPr lang="zh-CN" altLang="en-US" sz="2400" dirty="0">
                  <a:solidFill>
                    <a:schemeClr val="tx1"/>
                  </a:solidFill>
                  <a:latin typeface="Times New Roman" panose="02020603050405020304" charset="0"/>
                  <a:ea typeface="微软雅黑" panose="020B0503020204020204" charset="-122"/>
                  <a:cs typeface="Times New Roman" panose="02020603050405020304" charset="0"/>
                </a:rPr>
                <a:t>Li</a:t>
              </a:r>
              <a:r>
                <a:rPr lang="zh-CN" altLang="en-US" sz="2400" baseline="-25000" dirty="0">
                  <a:solidFill>
                    <a:schemeClr val="tx1"/>
                  </a:solidFill>
                  <a:latin typeface="Times New Roman" panose="02020603050405020304" charset="0"/>
                  <a:ea typeface="微软雅黑" panose="020B0503020204020204" charset="-122"/>
                  <a:cs typeface="Times New Roman" panose="02020603050405020304" charset="0"/>
                </a:rPr>
                <a:t>2</a:t>
              </a:r>
              <a:r>
                <a:rPr lang="zh-CN" altLang="en-US" sz="2400" dirty="0">
                  <a:solidFill>
                    <a:schemeClr val="tx1"/>
                  </a:solidFill>
                  <a:latin typeface="Times New Roman" panose="02020603050405020304" charset="0"/>
                  <a:ea typeface="微软雅黑" panose="020B0503020204020204" charset="-122"/>
                  <a:cs typeface="Times New Roman" panose="02020603050405020304" charset="0"/>
                </a:rPr>
                <a:t>S</a:t>
              </a:r>
              <a:r>
                <a:rPr lang="zh-CN" altLang="en-US" sz="2400" baseline="-25000" dirty="0">
                  <a:solidFill>
                    <a:schemeClr val="tx1"/>
                  </a:solidFill>
                  <a:latin typeface="Times New Roman" panose="02020603050405020304" charset="0"/>
                  <a:ea typeface="微软雅黑" panose="020B0503020204020204" charset="-122"/>
                  <a:cs typeface="Times New Roman" panose="02020603050405020304" charset="0"/>
                </a:rPr>
                <a:t>2</a:t>
              </a:r>
              <a:r>
                <a:rPr lang="zh-CN" altLang="en-US" sz="2400" dirty="0">
                  <a:solidFill>
                    <a:schemeClr val="tx1"/>
                  </a:solidFill>
                  <a:latin typeface="Times New Roman" panose="02020603050405020304" charset="0"/>
                  <a:ea typeface="微软雅黑" panose="020B0503020204020204" charset="-122"/>
                  <a:cs typeface="Times New Roman" panose="02020603050405020304" charset="0"/>
                </a:rPr>
                <a:t>/Li</a:t>
              </a:r>
              <a:r>
                <a:rPr lang="zh-CN" altLang="en-US" sz="2400" baseline="-25000" dirty="0">
                  <a:solidFill>
                    <a:schemeClr val="tx1"/>
                  </a:solidFill>
                  <a:latin typeface="Times New Roman" panose="02020603050405020304" charset="0"/>
                  <a:ea typeface="微软雅黑" panose="020B0503020204020204" charset="-122"/>
                  <a:cs typeface="Times New Roman" panose="02020603050405020304" charset="0"/>
                </a:rPr>
                <a:t>2</a:t>
              </a:r>
              <a:r>
                <a:rPr lang="zh-CN" altLang="en-US" sz="2400" dirty="0">
                  <a:solidFill>
                    <a:schemeClr val="tx1"/>
                  </a:solidFill>
                  <a:latin typeface="Times New Roman" panose="02020603050405020304" charset="0"/>
                  <a:ea typeface="微软雅黑" panose="020B0503020204020204" charset="-122"/>
                  <a:cs typeface="Times New Roman" panose="02020603050405020304" charset="0"/>
                </a:rPr>
                <a:t>S</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的</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快速转变</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，减少可溶性多硫化锂的存在时间而</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抑制穿梭效应</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p:txBody>
        </p:sp>
        <p:grpSp>
          <p:nvGrpSpPr>
            <p:cNvPr id="10" name="组合 9"/>
            <p:cNvGrpSpPr/>
            <p:nvPr/>
          </p:nvGrpSpPr>
          <p:grpSpPr>
            <a:xfrm>
              <a:off x="14250" y="1771"/>
              <a:ext cx="2480" cy="2041"/>
              <a:chOff x="14250" y="1771"/>
              <a:chExt cx="2480" cy="2041"/>
            </a:xfrm>
          </p:grpSpPr>
          <p:sp>
            <p:nvSpPr>
              <p:cNvPr id="9" name="矩形 8"/>
              <p:cNvSpPr/>
              <p:nvPr/>
            </p:nvSpPr>
            <p:spPr>
              <a:xfrm>
                <a:off x="14250" y="2565"/>
                <a:ext cx="2480" cy="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发现"/>
              <p:cNvPicPr>
                <a:picLocks noChangeAspect="1"/>
              </p:cNvPicPr>
              <p:nvPr/>
            </p:nvPicPr>
            <p:blipFill>
              <a:blip r:embed="rId1"/>
              <a:stretch>
                <a:fillRect/>
              </a:stretch>
            </p:blipFill>
            <p:spPr>
              <a:xfrm>
                <a:off x="14469" y="1771"/>
                <a:ext cx="2041" cy="2041"/>
              </a:xfrm>
              <a:prstGeom prst="rect">
                <a:avLst/>
              </a:prstGeom>
            </p:spPr>
          </p:pic>
        </p:grpSp>
      </p:grpSp>
      <p:grpSp>
        <p:nvGrpSpPr>
          <p:cNvPr id="2" name="组合 1"/>
          <p:cNvGrpSpPr/>
          <p:nvPr/>
        </p:nvGrpSpPr>
        <p:grpSpPr>
          <a:xfrm>
            <a:off x="119380" y="635000"/>
            <a:ext cx="359410" cy="720090"/>
            <a:chOff x="1889" y="3585"/>
            <a:chExt cx="566" cy="1134"/>
          </a:xfrm>
        </p:grpSpPr>
        <p:sp>
          <p:nvSpPr>
            <p:cNvPr id="15" name="矩形 14"/>
            <p:cNvSpPr/>
            <p:nvPr/>
          </p:nvSpPr>
          <p:spPr>
            <a:xfrm>
              <a:off x="1889" y="3585"/>
              <a:ext cx="567" cy="1134"/>
            </a:xfrm>
            <a:prstGeom prst="rect">
              <a:avLst/>
            </a:prstGeom>
            <a:solidFill>
              <a:srgbClr val="85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a:off x="1889" y="4152"/>
              <a:ext cx="567" cy="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623570" y="764858"/>
            <a:ext cx="1584127" cy="460375"/>
          </a:xfrm>
          <a:prstGeom prst="rect">
            <a:avLst/>
          </a:prstGeom>
          <a:solidFill>
            <a:srgbClr val="851561"/>
          </a:solidFill>
          <a:ln>
            <a:noFill/>
          </a:ln>
        </p:spPr>
        <p:txBody>
          <a:bodyPr wrap="square" rtlCol="0">
            <a:spAutoFit/>
          </a:bodyPr>
          <a:lstStyle/>
          <a:p>
            <a:pPr algn="ctr"/>
            <a:r>
              <a:rPr lang="zh-CN" altLang="en-US" sz="2400" dirty="0">
                <a:solidFill>
                  <a:schemeClr val="bg1"/>
                </a:solidFill>
                <a:latin typeface="微软雅黑" panose="020B0503020204020204" charset="-122"/>
                <a:ea typeface="微软雅黑" panose="020B0503020204020204" charset="-122"/>
              </a:rPr>
              <a:t>创新之处</a:t>
            </a:r>
            <a:endParaRPr lang="zh-CN" altLang="en-US" sz="2400" dirty="0">
              <a:solidFill>
                <a:schemeClr val="bg1"/>
              </a:solidFill>
              <a:latin typeface="微软雅黑" panose="020B0503020204020204" charset="-122"/>
              <a:ea typeface="微软雅黑" panose="020B0503020204020204" charset="-122"/>
            </a:endParaRPr>
          </a:p>
        </p:txBody>
      </p:sp>
    </p:spTree>
  </p:cSld>
  <p:clrMapOvr>
    <a:masterClrMapping/>
  </p:clrMapOvr>
  <p:transition advTm="21932"/>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4"/>
          <p:cNvSpPr>
            <a:spLocks noGrp="1"/>
          </p:cNvSpPr>
          <p:nvPr>
            <p:ph type="title"/>
          </p:nvPr>
        </p:nvSpPr>
        <p:spPr>
          <a:xfrm>
            <a:off x="0" y="0"/>
            <a:ext cx="12192000" cy="655320"/>
          </a:xfrm>
          <a:gradFill rotWithShape="1">
            <a:gsLst>
              <a:gs pos="0">
                <a:srgbClr val="FFFFFF">
                  <a:alpha val="100000"/>
                </a:srgbClr>
              </a:gs>
              <a:gs pos="89000">
                <a:srgbClr val="FFFFFF">
                  <a:alpha val="100000"/>
                </a:srgbClr>
              </a:gs>
              <a:gs pos="100000">
                <a:srgbClr val="641561">
                  <a:alpha val="100000"/>
                </a:srgbClr>
              </a:gs>
            </a:gsLst>
            <a:lin ang="5400000"/>
            <a:tileRect/>
          </a:gradFill>
        </p:spPr>
        <p:txBody>
          <a:bodyPr anchor="b" anchorCtr="0"/>
          <a:lstStyle/>
          <a:p>
            <a:pPr algn="l"/>
            <a:r>
              <a:rPr lang="en-US" altLang="zh-CN" sz="3200" b="1">
                <a:latin typeface="微软雅黑" panose="020B0503020204020204" charset="-122"/>
                <a:ea typeface="微软雅黑" panose="020B0503020204020204" charset="-122"/>
                <a:cs typeface="微软雅黑" panose="020B0503020204020204" charset="-122"/>
              </a:rPr>
              <a:t> </a:t>
            </a:r>
            <a:r>
              <a:rPr lang="zh-CN" altLang="en-US" sz="3200" b="1">
                <a:latin typeface="微软雅黑" panose="020B0503020204020204" charset="-122"/>
                <a:ea typeface="微软雅黑" panose="020B0503020204020204" charset="-122"/>
                <a:cs typeface="微软雅黑" panose="020B0503020204020204" charset="-122"/>
              </a:rPr>
              <a:t>三</a:t>
            </a:r>
            <a:r>
              <a:rPr lang="en-US" altLang="zh-CN" sz="3200" b="1">
                <a:latin typeface="微软雅黑" panose="020B0503020204020204" charset="-122"/>
                <a:ea typeface="微软雅黑" panose="020B0503020204020204" charset="-122"/>
                <a:cs typeface="微软雅黑" panose="020B0503020204020204" charset="-122"/>
              </a:rPr>
              <a:t> . </a:t>
            </a:r>
            <a:r>
              <a:rPr lang="zh-CN" altLang="en-US" sz="3200">
                <a:latin typeface="微软雅黑" panose="020B0503020204020204" charset="-122"/>
                <a:ea typeface="微软雅黑" panose="020B0503020204020204" charset="-122"/>
                <a:cs typeface="微软雅黑" panose="020B0503020204020204" charset="-122"/>
                <a:sym typeface="+mn-ea"/>
              </a:rPr>
              <a:t>研究方法和实验方案</a:t>
            </a:r>
            <a:endParaRPr lang="zh-CN" altLang="en-US" sz="3200" b="1">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635" y="6497955"/>
            <a:ext cx="12192000" cy="360680"/>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 name="矩形 11"/>
          <p:cNvSpPr/>
          <p:nvPr/>
        </p:nvSpPr>
        <p:spPr>
          <a:xfrm>
            <a:off x="9582150" y="6237288"/>
            <a:ext cx="2609850" cy="179388"/>
          </a:xfrm>
          <a:prstGeom prst="rect">
            <a:avLst/>
          </a:prstGeom>
          <a:solidFill>
            <a:srgbClr val="85156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 name="矩形 12"/>
          <p:cNvSpPr/>
          <p:nvPr/>
        </p:nvSpPr>
        <p:spPr>
          <a:xfrm>
            <a:off x="10877550" y="5975350"/>
            <a:ext cx="1314450" cy="180975"/>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nvGrpSpPr>
          <p:cNvPr id="2" name="组合 1"/>
          <p:cNvGrpSpPr/>
          <p:nvPr/>
        </p:nvGrpSpPr>
        <p:grpSpPr>
          <a:xfrm>
            <a:off x="119380" y="635000"/>
            <a:ext cx="359410" cy="720090"/>
            <a:chOff x="1889" y="3585"/>
            <a:chExt cx="566" cy="1134"/>
          </a:xfrm>
        </p:grpSpPr>
        <p:sp>
          <p:nvSpPr>
            <p:cNvPr id="15" name="矩形 14"/>
            <p:cNvSpPr/>
            <p:nvPr/>
          </p:nvSpPr>
          <p:spPr>
            <a:xfrm>
              <a:off x="1889" y="3585"/>
              <a:ext cx="567" cy="1134"/>
            </a:xfrm>
            <a:prstGeom prst="rect">
              <a:avLst/>
            </a:prstGeom>
            <a:solidFill>
              <a:srgbClr val="85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a:off x="1889" y="4152"/>
              <a:ext cx="567" cy="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623570" y="764858"/>
            <a:ext cx="1584127" cy="460375"/>
          </a:xfrm>
          <a:prstGeom prst="rect">
            <a:avLst/>
          </a:prstGeom>
          <a:solidFill>
            <a:srgbClr val="851561"/>
          </a:solidFill>
          <a:ln>
            <a:noFill/>
          </a:ln>
        </p:spPr>
        <p:txBody>
          <a:bodyPr wrap="square" rtlCol="0">
            <a:spAutoFit/>
          </a:bodyPr>
          <a:lstStyle/>
          <a:p>
            <a:pPr algn="ctr"/>
            <a:r>
              <a:rPr lang="zh-CN" altLang="en-US" sz="2400" dirty="0">
                <a:solidFill>
                  <a:schemeClr val="bg1"/>
                </a:solidFill>
                <a:latin typeface="微软雅黑" panose="020B0503020204020204" charset="-122"/>
                <a:ea typeface="微软雅黑" panose="020B0503020204020204" charset="-122"/>
              </a:rPr>
              <a:t>预期成果</a:t>
            </a:r>
            <a:endParaRPr lang="zh-CN" altLang="en-US" sz="2400" dirty="0">
              <a:solidFill>
                <a:schemeClr val="bg1"/>
              </a:solidFill>
              <a:latin typeface="微软雅黑" panose="020B0503020204020204" charset="-122"/>
              <a:ea typeface="微软雅黑" panose="020B0503020204020204" charset="-122"/>
            </a:endParaRPr>
          </a:p>
        </p:txBody>
      </p:sp>
      <p:sp>
        <p:nvSpPr>
          <p:cNvPr id="102" name="文本框 101"/>
          <p:cNvSpPr txBox="1"/>
          <p:nvPr/>
        </p:nvSpPr>
        <p:spPr>
          <a:xfrm>
            <a:off x="1765618" y="1577248"/>
            <a:ext cx="8660765" cy="2014855"/>
          </a:xfrm>
          <a:prstGeom prst="rect">
            <a:avLst/>
          </a:prstGeom>
          <a:noFill/>
          <a:ln w="9525">
            <a:noFill/>
          </a:ln>
        </p:spPr>
        <p:txBody>
          <a:bodyPr wrap="square">
            <a:spAutoFit/>
          </a:bodyPr>
          <a:lstStyle/>
          <a:p>
            <a:pPr marL="285750" indent="-285750">
              <a:lnSpc>
                <a:spcPct val="125000"/>
              </a:lnSpc>
              <a:spcBef>
                <a:spcPts val="600"/>
              </a:spcBef>
              <a:spcAft>
                <a:spcPts val="0"/>
              </a:spcAft>
              <a:buFont typeface="Wingdings" panose="05000000000000000000" charset="0"/>
              <a:buChar char="Ø"/>
            </a:pPr>
            <a:r>
              <a:rPr lang="zh-CN" sz="2400" dirty="0">
                <a:latin typeface="微软雅黑" panose="020B0503020204020204" charset="-122"/>
                <a:ea typeface="微软雅黑" panose="020B0503020204020204" charset="-122"/>
                <a:cs typeface="微软雅黑" panose="020B0503020204020204" charset="-122"/>
              </a:rPr>
              <a:t>实现形貌规整</a:t>
            </a:r>
            <a:r>
              <a:rPr lang="en-US" sz="2400" dirty="0">
                <a:latin typeface="Times New Roman" panose="02020603050405020304" charset="0"/>
                <a:ea typeface="微软雅黑" panose="020B0503020204020204" charset="-122"/>
                <a:cs typeface="Times New Roman" panose="02020603050405020304" charset="0"/>
              </a:rPr>
              <a:t>CNTs@Fe</a:t>
            </a:r>
            <a:r>
              <a:rPr lang="en-US" sz="2400" baseline="-25000" dirty="0">
                <a:latin typeface="Times New Roman" panose="02020603050405020304" charset="0"/>
                <a:ea typeface="微软雅黑" panose="020B0503020204020204" charset="-122"/>
                <a:cs typeface="Times New Roman" panose="02020603050405020304" charset="0"/>
              </a:rPr>
              <a:t>2</a:t>
            </a:r>
            <a:r>
              <a:rPr lang="en-US" sz="2400" dirty="0">
                <a:latin typeface="Times New Roman" panose="02020603050405020304" charset="0"/>
                <a:ea typeface="微软雅黑" panose="020B0503020204020204" charset="-122"/>
                <a:cs typeface="Times New Roman" panose="02020603050405020304" charset="0"/>
              </a:rPr>
              <a:t>O</a:t>
            </a:r>
            <a:r>
              <a:rPr lang="en-US" sz="2400" baseline="-25000" dirty="0">
                <a:latin typeface="Times New Roman" panose="02020603050405020304" charset="0"/>
                <a:ea typeface="微软雅黑" panose="020B0503020204020204" charset="-122"/>
                <a:cs typeface="Times New Roman" panose="02020603050405020304" charset="0"/>
              </a:rPr>
              <a:t>3</a:t>
            </a:r>
            <a:r>
              <a:rPr lang="zh-CN" sz="2400" dirty="0">
                <a:latin typeface="微软雅黑" panose="020B0503020204020204" charset="-122"/>
                <a:ea typeface="微软雅黑" panose="020B0503020204020204" charset="-122"/>
                <a:cs typeface="微软雅黑" panose="020B0503020204020204" charset="-122"/>
              </a:rPr>
              <a:t>材料的</a:t>
            </a:r>
            <a:r>
              <a:rPr lang="zh-CN" sz="2400" dirty="0">
                <a:solidFill>
                  <a:srgbClr val="00B0F0"/>
                </a:solidFill>
                <a:latin typeface="微软雅黑" panose="020B0503020204020204" charset="-122"/>
                <a:ea typeface="微软雅黑" panose="020B0503020204020204" charset="-122"/>
                <a:cs typeface="微软雅黑" panose="020B0503020204020204" charset="-122"/>
              </a:rPr>
              <a:t>控制合成</a:t>
            </a:r>
            <a:r>
              <a:rPr lang="zh-CN" sz="2400" dirty="0">
                <a:solidFill>
                  <a:schemeClr val="tx1"/>
                </a:solidFill>
                <a:latin typeface="微软雅黑" panose="020B0503020204020204" charset="-122"/>
                <a:ea typeface="微软雅黑" panose="020B0503020204020204" charset="-122"/>
                <a:cs typeface="微软雅黑" panose="020B0503020204020204" charset="-122"/>
              </a:rPr>
              <a:t>和</a:t>
            </a:r>
            <a:r>
              <a:rPr lang="zh-CN" sz="2400" dirty="0">
                <a:latin typeface="微软雅黑" panose="020B0503020204020204" charset="-122"/>
                <a:ea typeface="微软雅黑" panose="020B0503020204020204" charset="-122"/>
                <a:cs typeface="微软雅黑" panose="020B0503020204020204" charset="-122"/>
              </a:rPr>
              <a:t>以其为储硫载体的正极复合材料的</a:t>
            </a:r>
            <a:r>
              <a:rPr lang="zh-CN" sz="2400" dirty="0">
                <a:solidFill>
                  <a:srgbClr val="00B0F0"/>
                </a:solidFill>
                <a:latin typeface="微软雅黑" panose="020B0503020204020204" charset="-122"/>
                <a:ea typeface="微软雅黑" panose="020B0503020204020204" charset="-122"/>
                <a:cs typeface="微软雅黑" panose="020B0503020204020204" charset="-122"/>
              </a:rPr>
              <a:t>可控制备</a:t>
            </a:r>
            <a:r>
              <a:rPr lang="zh-CN" sz="2400" dirty="0">
                <a:latin typeface="微软雅黑" panose="020B0503020204020204" charset="-122"/>
                <a:ea typeface="微软雅黑" panose="020B0503020204020204" charset="-122"/>
                <a:cs typeface="微软雅黑" panose="020B0503020204020204" charset="-122"/>
              </a:rPr>
              <a:t>。</a:t>
            </a:r>
            <a:endParaRPr lang="zh-CN" sz="2400" dirty="0">
              <a:latin typeface="微软雅黑" panose="020B0503020204020204" charset="-122"/>
              <a:ea typeface="微软雅黑" panose="020B0503020204020204" charset="-122"/>
              <a:cs typeface="微软雅黑" panose="020B0503020204020204" charset="-122"/>
            </a:endParaRPr>
          </a:p>
          <a:p>
            <a:pPr marL="285750" indent="-285750">
              <a:lnSpc>
                <a:spcPct val="125000"/>
              </a:lnSpc>
              <a:spcBef>
                <a:spcPts val="600"/>
              </a:spcBef>
              <a:spcAft>
                <a:spcPts val="0"/>
              </a:spcAft>
              <a:buFont typeface="Wingdings" panose="05000000000000000000" charset="0"/>
              <a:buChar char="Ø"/>
            </a:pPr>
            <a:r>
              <a:rPr lang="zh-CN" sz="2400" dirty="0">
                <a:latin typeface="微软雅黑" panose="020B0503020204020204" charset="-122"/>
                <a:ea typeface="微软雅黑" panose="020B0503020204020204" charset="-122"/>
                <a:cs typeface="微软雅黑" panose="020B0503020204020204" charset="-122"/>
              </a:rPr>
              <a:t>建立锂硫电池在</a:t>
            </a:r>
            <a:r>
              <a:rPr lang="en-US" sz="2400" dirty="0">
                <a:latin typeface="Times New Roman" panose="02020603050405020304" charset="0"/>
                <a:ea typeface="微软雅黑" panose="020B0503020204020204" charset="-122"/>
                <a:cs typeface="Times New Roman" panose="02020603050405020304" charset="0"/>
              </a:rPr>
              <a:t>CNTs@Fe</a:t>
            </a:r>
            <a:r>
              <a:rPr lang="en-US" sz="2400" baseline="-25000" dirty="0">
                <a:latin typeface="Times New Roman" panose="02020603050405020304" charset="0"/>
                <a:ea typeface="微软雅黑" panose="020B0503020204020204" charset="-122"/>
                <a:cs typeface="Times New Roman" panose="02020603050405020304" charset="0"/>
              </a:rPr>
              <a:t>2</a:t>
            </a:r>
            <a:r>
              <a:rPr lang="en-US" sz="2400" dirty="0">
                <a:latin typeface="Times New Roman" panose="02020603050405020304" charset="0"/>
                <a:ea typeface="微软雅黑" panose="020B0503020204020204" charset="-122"/>
                <a:cs typeface="Times New Roman" panose="02020603050405020304" charset="0"/>
              </a:rPr>
              <a:t>O</a:t>
            </a:r>
            <a:r>
              <a:rPr lang="en-US" sz="2400" baseline="-25000" dirty="0">
                <a:latin typeface="Times New Roman" panose="02020603050405020304" charset="0"/>
                <a:ea typeface="微软雅黑" panose="020B0503020204020204" charset="-122"/>
                <a:cs typeface="Times New Roman" panose="02020603050405020304" charset="0"/>
              </a:rPr>
              <a:t>3</a:t>
            </a:r>
            <a:r>
              <a:rPr lang="zh-CN" sz="2400" dirty="0">
                <a:latin typeface="微软雅黑" panose="020B0503020204020204" charset="-122"/>
                <a:ea typeface="微软雅黑" panose="020B0503020204020204" charset="-122"/>
                <a:cs typeface="微软雅黑" panose="020B0503020204020204" charset="-122"/>
              </a:rPr>
              <a:t>材料相分离结构中的</a:t>
            </a:r>
            <a:r>
              <a:rPr lang="zh-CN" sz="2400" dirty="0">
                <a:solidFill>
                  <a:srgbClr val="00B0F0"/>
                </a:solidFill>
                <a:latin typeface="微软雅黑" panose="020B0503020204020204" charset="-122"/>
                <a:ea typeface="微软雅黑" panose="020B0503020204020204" charset="-122"/>
                <a:cs typeface="微软雅黑" panose="020B0503020204020204" charset="-122"/>
              </a:rPr>
              <a:t>反应机制</a:t>
            </a:r>
            <a:r>
              <a:rPr lang="zh-CN" sz="2400" dirty="0">
                <a:latin typeface="微软雅黑" panose="020B0503020204020204" charset="-122"/>
                <a:ea typeface="微软雅黑" panose="020B0503020204020204" charset="-122"/>
                <a:cs typeface="微软雅黑" panose="020B0503020204020204" charset="-122"/>
              </a:rPr>
              <a:t>，</a:t>
            </a:r>
            <a:r>
              <a:rPr lang="zh-CN" sz="2400" dirty="0">
                <a:solidFill>
                  <a:srgbClr val="00B0F0"/>
                </a:solidFill>
                <a:latin typeface="微软雅黑" panose="020B0503020204020204" charset="-122"/>
                <a:ea typeface="微软雅黑" panose="020B0503020204020204" charset="-122"/>
                <a:cs typeface="微软雅黑" panose="020B0503020204020204" charset="-122"/>
              </a:rPr>
              <a:t>获得</a:t>
            </a:r>
            <a:r>
              <a:rPr lang="zh-CN" sz="2400" dirty="0">
                <a:latin typeface="微软雅黑" panose="020B0503020204020204" charset="-122"/>
                <a:ea typeface="微软雅黑" panose="020B0503020204020204" charset="-122"/>
                <a:cs typeface="微软雅黑" panose="020B0503020204020204" charset="-122"/>
              </a:rPr>
              <a:t>高硫含量、高硫载量的</a:t>
            </a:r>
            <a:r>
              <a:rPr lang="zh-CN" sz="2400" dirty="0">
                <a:solidFill>
                  <a:srgbClr val="00B0F0"/>
                </a:solidFill>
                <a:latin typeface="微软雅黑" panose="020B0503020204020204" charset="-122"/>
                <a:ea typeface="微软雅黑" panose="020B0503020204020204" charset="-122"/>
                <a:cs typeface="微软雅黑" panose="020B0503020204020204" charset="-122"/>
              </a:rPr>
              <a:t>高性能</a:t>
            </a:r>
            <a:r>
              <a:rPr lang="zh-CN" sz="2400" dirty="0">
                <a:latin typeface="微软雅黑" panose="020B0503020204020204" charset="-122"/>
                <a:ea typeface="微软雅黑" panose="020B0503020204020204" charset="-122"/>
                <a:cs typeface="微软雅黑" panose="020B0503020204020204" charset="-122"/>
              </a:rPr>
              <a:t>锂硫电池硫正极。</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623570" y="4364673"/>
            <a:ext cx="1584127" cy="460375"/>
          </a:xfrm>
          <a:prstGeom prst="rect">
            <a:avLst/>
          </a:prstGeom>
          <a:solidFill>
            <a:srgbClr val="851561"/>
          </a:solidFill>
          <a:ln>
            <a:noFill/>
          </a:ln>
        </p:spPr>
        <p:txBody>
          <a:bodyPr wrap="square" rtlCol="0">
            <a:spAutoFit/>
          </a:bodyPr>
          <a:lstStyle/>
          <a:p>
            <a:pPr algn="ctr"/>
            <a:r>
              <a:rPr lang="zh-CN" altLang="en-US" sz="2400" dirty="0">
                <a:solidFill>
                  <a:schemeClr val="bg1"/>
                </a:solidFill>
                <a:latin typeface="微软雅黑" panose="020B0503020204020204" charset="-122"/>
                <a:ea typeface="微软雅黑" panose="020B0503020204020204" charset="-122"/>
              </a:rPr>
              <a:t>提交形式</a:t>
            </a:r>
            <a:endParaRPr lang="zh-CN" altLang="en-US" sz="2400" dirty="0">
              <a:solidFill>
                <a:schemeClr val="bg1"/>
              </a:solidFill>
              <a:latin typeface="微软雅黑" panose="020B0503020204020204" charset="-122"/>
              <a:ea typeface="微软雅黑" panose="020B0503020204020204" charset="-122"/>
            </a:endParaRPr>
          </a:p>
        </p:txBody>
      </p:sp>
      <p:sp>
        <p:nvSpPr>
          <p:cNvPr id="5" name="文本框 4"/>
          <p:cNvSpPr txBox="1"/>
          <p:nvPr/>
        </p:nvSpPr>
        <p:spPr>
          <a:xfrm>
            <a:off x="1765618" y="5300980"/>
            <a:ext cx="4948555" cy="542925"/>
          </a:xfrm>
          <a:prstGeom prst="rect">
            <a:avLst/>
          </a:prstGeom>
          <a:noFill/>
        </p:spPr>
        <p:txBody>
          <a:bodyPr wrap="square" rtlCol="0">
            <a:noAutofit/>
          </a:bodyPr>
          <a:lstStyle/>
          <a:p>
            <a:pPr marL="342900" indent="-342900">
              <a:buFont typeface="Wingdings" panose="05000000000000000000" charset="0"/>
              <a:buChar char="Ø"/>
            </a:pPr>
            <a:r>
              <a:rPr lang="zh-CN" sz="2400">
                <a:latin typeface="微软雅黑" panose="020B0503020204020204" charset="-122"/>
                <a:ea typeface="微软雅黑" panose="020B0503020204020204" charset="-122"/>
                <a:cs typeface="微软雅黑" panose="020B0503020204020204" charset="-122"/>
                <a:sym typeface="+mn-ea"/>
              </a:rPr>
              <a:t>项目期间发表研究论文1篇。</a:t>
            </a:r>
            <a:endParaRPr lang="zh-CN" altLang="en-US" sz="240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advTm="23274"/>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331913"/>
          </a:xfrm>
          <a:prstGeom prst="rect">
            <a:avLst/>
          </a:prstGeom>
          <a:gradFill>
            <a:gsLst>
              <a:gs pos="0">
                <a:srgbClr val="851561"/>
              </a:gs>
              <a:gs pos="100000">
                <a:srgbClr val="64156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2400" strike="noStrike" noProof="1">
                <a:latin typeface="Times New Roman" panose="02020603050405020304" charset="0"/>
                <a:ea typeface="微软雅黑" panose="020B0503020204020204" charset="-122"/>
                <a:cs typeface="Times New Roman" panose="02020603050405020304" charset="0"/>
                <a:sym typeface="+mn-ea"/>
              </a:rPr>
              <a:t>CNTs@Fe</a:t>
            </a:r>
            <a:r>
              <a:rPr lang="zh-CN" sz="2400" strike="noStrike" baseline="-25000" noProof="1">
                <a:latin typeface="Times New Roman" panose="02020603050405020304" charset="0"/>
                <a:ea typeface="微软雅黑" panose="020B0503020204020204" charset="-122"/>
                <a:cs typeface="Times New Roman" panose="02020603050405020304" charset="0"/>
                <a:sym typeface="+mn-ea"/>
              </a:rPr>
              <a:t>2</a:t>
            </a:r>
            <a:r>
              <a:rPr lang="zh-CN" sz="2400" strike="noStrike" noProof="1">
                <a:latin typeface="Times New Roman" panose="02020603050405020304" charset="0"/>
                <a:ea typeface="微软雅黑" panose="020B0503020204020204" charset="-122"/>
                <a:cs typeface="Times New Roman" panose="02020603050405020304" charset="0"/>
                <a:sym typeface="+mn-ea"/>
              </a:rPr>
              <a:t>O</a:t>
            </a:r>
            <a:r>
              <a:rPr lang="zh-CN" sz="2400" strike="noStrike" baseline="-25000" noProof="1">
                <a:latin typeface="Times New Roman" panose="02020603050405020304" charset="0"/>
                <a:ea typeface="微软雅黑" panose="020B0503020204020204" charset="-122"/>
                <a:cs typeface="Times New Roman" panose="02020603050405020304" charset="0"/>
                <a:sym typeface="+mn-ea"/>
              </a:rPr>
              <a:t>3</a:t>
            </a:r>
            <a:r>
              <a:rPr lang="zh-CN" sz="2400" strike="noStrike" noProof="1">
                <a:latin typeface="微软雅黑" panose="020B0503020204020204" charset="-122"/>
                <a:ea typeface="微软雅黑" panose="020B0503020204020204" charset="-122"/>
                <a:cs typeface="微软雅黑" panose="020B0503020204020204" charset="-122"/>
                <a:sym typeface="+mn-ea"/>
              </a:rPr>
              <a:t>材料的构筑及其对锂硫电池电极反应过程的控制机理</a:t>
            </a:r>
            <a:endParaRPr lang="zh-CN" altLang="en-US" sz="2400" strike="noStrike" noProof="1">
              <a:latin typeface="微软雅黑" panose="020B0503020204020204" charset="-122"/>
              <a:ea typeface="微软雅黑" panose="020B0503020204020204" charset="-122"/>
              <a:cs typeface="微软雅黑" panose="020B0503020204020204" charset="-122"/>
            </a:endParaRPr>
          </a:p>
        </p:txBody>
      </p:sp>
      <p:sp>
        <p:nvSpPr>
          <p:cNvPr id="9218" name="文本框 2"/>
          <p:cNvSpPr txBox="1"/>
          <p:nvPr/>
        </p:nvSpPr>
        <p:spPr>
          <a:xfrm>
            <a:off x="3983038" y="3483293"/>
            <a:ext cx="4225925" cy="768350"/>
          </a:xfrm>
          <a:prstGeom prst="rect">
            <a:avLst/>
          </a:prstGeom>
          <a:noFill/>
          <a:ln w="9525">
            <a:noFill/>
          </a:ln>
        </p:spPr>
        <p:txBody>
          <a:bodyPr wrap="square" anchor="ctr" anchorCtr="0">
            <a:spAutoFit/>
          </a:bodyPr>
          <a:lstStyle/>
          <a:p>
            <a:pPr algn="ctr"/>
            <a:r>
              <a:rPr lang="zh-CN" altLang="en-US" sz="4400">
                <a:latin typeface="微软雅黑" panose="020B0503020204020204" charset="-122"/>
                <a:ea typeface="微软雅黑" panose="020B0503020204020204" charset="-122"/>
              </a:rPr>
              <a:t>实验基础和设备</a:t>
            </a:r>
            <a:endParaRPr lang="zh-CN" altLang="en-US" sz="4400">
              <a:latin typeface="微软雅黑" panose="020B0503020204020204" charset="-122"/>
              <a:ea typeface="微软雅黑" panose="020B0503020204020204" charset="-122"/>
            </a:endParaRPr>
          </a:p>
        </p:txBody>
      </p:sp>
      <p:sp>
        <p:nvSpPr>
          <p:cNvPr id="9219" name="文本框 3"/>
          <p:cNvSpPr txBox="1"/>
          <p:nvPr/>
        </p:nvSpPr>
        <p:spPr>
          <a:xfrm>
            <a:off x="4572000" y="2319338"/>
            <a:ext cx="3048000" cy="706755"/>
          </a:xfrm>
          <a:prstGeom prst="rect">
            <a:avLst/>
          </a:prstGeom>
          <a:noFill/>
          <a:ln w="9525">
            <a:noFill/>
          </a:ln>
        </p:spPr>
        <p:txBody>
          <a:bodyPr wrap="square" anchor="t" anchorCtr="0">
            <a:spAutoFit/>
          </a:bodyPr>
          <a:lstStyle/>
          <a:p>
            <a:pPr algn="ctr"/>
            <a:r>
              <a:rPr lang="zh-CN" altLang="en-US" sz="4000">
                <a:latin typeface="微软雅黑" panose="020B0503020204020204" charset="-122"/>
                <a:ea typeface="微软雅黑" panose="020B0503020204020204" charset="-122"/>
              </a:rPr>
              <a:t>第四部分</a:t>
            </a:r>
            <a:endParaRPr lang="zh-CN" altLang="en-US" sz="4000">
              <a:latin typeface="微软雅黑" panose="020B0503020204020204" charset="-122"/>
              <a:ea typeface="微软雅黑" panose="020B0503020204020204" charset="-122"/>
            </a:endParaRPr>
          </a:p>
        </p:txBody>
      </p:sp>
      <p:grpSp>
        <p:nvGrpSpPr>
          <p:cNvPr id="9220" name="组合 19"/>
          <p:cNvGrpSpPr/>
          <p:nvPr/>
        </p:nvGrpSpPr>
        <p:grpSpPr>
          <a:xfrm>
            <a:off x="0" y="5239068"/>
            <a:ext cx="12192000" cy="1620520"/>
            <a:chOff x="1" y="8248"/>
            <a:chExt cx="19199" cy="2551"/>
          </a:xfrm>
        </p:grpSpPr>
        <p:grpSp>
          <p:nvGrpSpPr>
            <p:cNvPr id="9221" name="组合 17"/>
            <p:cNvGrpSpPr/>
            <p:nvPr/>
          </p:nvGrpSpPr>
          <p:grpSpPr>
            <a:xfrm>
              <a:off x="1" y="8248"/>
              <a:ext cx="4384" cy="2551"/>
              <a:chOff x="7408" y="7101"/>
              <a:chExt cx="4384" cy="2551"/>
            </a:xfrm>
          </p:grpSpPr>
          <p:pic>
            <p:nvPicPr>
              <p:cNvPr id="9222" name="Picture 3"/>
              <p:cNvPicPr>
                <a:picLocks noChangeAspect="1"/>
              </p:cNvPicPr>
              <p:nvPr/>
            </p:nvPicPr>
            <p:blipFill>
              <a:blip r:embed="rId1"/>
              <a:stretch>
                <a:fillRect/>
              </a:stretch>
            </p:blipFill>
            <p:spPr>
              <a:xfrm>
                <a:off x="8579" y="7101"/>
                <a:ext cx="2098" cy="2098"/>
              </a:xfrm>
              <a:prstGeom prst="rect">
                <a:avLst/>
              </a:prstGeom>
              <a:noFill/>
              <a:ln w="9525">
                <a:noFill/>
              </a:ln>
            </p:spPr>
          </p:pic>
          <p:sp>
            <p:nvSpPr>
              <p:cNvPr id="6" name="任意多边形 5"/>
              <p:cNvSpPr/>
              <p:nvPr/>
            </p:nvSpPr>
            <p:spPr>
              <a:xfrm>
                <a:off x="7408" y="8122"/>
                <a:ext cx="4384" cy="1531"/>
              </a:xfrm>
              <a:custGeom>
                <a:avLst/>
                <a:gdLst>
                  <a:gd name="connsiteX0" fmla="*/ 0 w 4384"/>
                  <a:gd name="connsiteY0" fmla="*/ 0 h 1531"/>
                  <a:gd name="connsiteX1" fmla="*/ 1013 w 4384"/>
                  <a:gd name="connsiteY1" fmla="*/ 9 h 1531"/>
                  <a:gd name="connsiteX2" fmla="*/ 1255 w 4384"/>
                  <a:gd name="connsiteY2" fmla="*/ 446 h 1531"/>
                  <a:gd name="connsiteX3" fmla="*/ 1360 w 4384"/>
                  <a:gd name="connsiteY3" fmla="*/ 809 h 1531"/>
                  <a:gd name="connsiteX4" fmla="*/ 1813 w 4384"/>
                  <a:gd name="connsiteY4" fmla="*/ 975 h 1531"/>
                  <a:gd name="connsiteX5" fmla="*/ 2191 w 4384"/>
                  <a:gd name="connsiteY5" fmla="*/ 1171 h 1531"/>
                  <a:gd name="connsiteX6" fmla="*/ 2643 w 4384"/>
                  <a:gd name="connsiteY6" fmla="*/ 975 h 1531"/>
                  <a:gd name="connsiteX7" fmla="*/ 3021 w 4384"/>
                  <a:gd name="connsiteY7" fmla="*/ 854 h 1531"/>
                  <a:gd name="connsiteX8" fmla="*/ 3142 w 4384"/>
                  <a:gd name="connsiteY8" fmla="*/ 446 h 1531"/>
                  <a:gd name="connsiteX9" fmla="*/ 3413 w 4384"/>
                  <a:gd name="connsiteY9" fmla="*/ 9 h 1531"/>
                  <a:gd name="connsiteX10" fmla="*/ 4384 w 4384"/>
                  <a:gd name="connsiteY10" fmla="*/ 0 h 1531"/>
                  <a:gd name="connsiteX11" fmla="*/ 4384 w 4384"/>
                  <a:gd name="connsiteY11" fmla="*/ 1531 h 1531"/>
                  <a:gd name="connsiteX12" fmla="*/ 0 w 4384"/>
                  <a:gd name="connsiteY12" fmla="*/ 1531 h 1531"/>
                  <a:gd name="connsiteX13" fmla="*/ 0 w 4384"/>
                  <a:gd name="connsiteY13" fmla="*/ 0 h 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4" h="1531">
                    <a:moveTo>
                      <a:pt x="0" y="0"/>
                    </a:moveTo>
                    <a:lnTo>
                      <a:pt x="1013" y="9"/>
                    </a:lnTo>
                    <a:lnTo>
                      <a:pt x="1255" y="446"/>
                    </a:lnTo>
                    <a:lnTo>
                      <a:pt x="1360" y="809"/>
                    </a:lnTo>
                    <a:lnTo>
                      <a:pt x="1813" y="975"/>
                    </a:lnTo>
                    <a:lnTo>
                      <a:pt x="2191" y="1171"/>
                    </a:lnTo>
                    <a:lnTo>
                      <a:pt x="2643" y="975"/>
                    </a:lnTo>
                    <a:lnTo>
                      <a:pt x="3021" y="854"/>
                    </a:lnTo>
                    <a:lnTo>
                      <a:pt x="3142" y="446"/>
                    </a:lnTo>
                    <a:lnTo>
                      <a:pt x="3413" y="9"/>
                    </a:lnTo>
                    <a:lnTo>
                      <a:pt x="4384" y="0"/>
                    </a:lnTo>
                    <a:lnTo>
                      <a:pt x="4384" y="1531"/>
                    </a:lnTo>
                    <a:lnTo>
                      <a:pt x="0" y="1531"/>
                    </a:lnTo>
                    <a:lnTo>
                      <a:pt x="0" y="0"/>
                    </a:lnTo>
                    <a:close/>
                  </a:path>
                </a:pathLst>
              </a:custGeom>
              <a:gradFill>
                <a:gsLst>
                  <a:gs pos="0">
                    <a:srgbClr val="851561"/>
                  </a:gs>
                  <a:gs pos="100000">
                    <a:srgbClr val="64156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19" name="矩形 18"/>
            <p:cNvSpPr/>
            <p:nvPr/>
          </p:nvSpPr>
          <p:spPr>
            <a:xfrm>
              <a:off x="4270" y="9269"/>
              <a:ext cx="14930" cy="1531"/>
            </a:xfrm>
            <a:prstGeom prst="rect">
              <a:avLst/>
            </a:prstGeom>
            <a:gradFill>
              <a:gsLst>
                <a:gs pos="0">
                  <a:srgbClr val="851561"/>
                </a:gs>
                <a:gs pos="100000">
                  <a:srgbClr val="64156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grpSp>
      <p:sp>
        <p:nvSpPr>
          <p:cNvPr id="4" name="矩形 3"/>
          <p:cNvSpPr/>
          <p:nvPr/>
        </p:nvSpPr>
        <p:spPr>
          <a:xfrm>
            <a:off x="2484120" y="1789748"/>
            <a:ext cx="7223760" cy="36000"/>
          </a:xfrm>
          <a:prstGeom prst="rect">
            <a:avLst/>
          </a:prstGeom>
          <a:solidFill>
            <a:srgbClr val="82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484120" y="4709478"/>
            <a:ext cx="7223760" cy="36000"/>
          </a:xfrm>
          <a:prstGeom prst="rect">
            <a:avLst/>
          </a:prstGeom>
          <a:solidFill>
            <a:srgbClr val="82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Tm="278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4"/>
          <p:cNvSpPr>
            <a:spLocks noGrp="1"/>
          </p:cNvSpPr>
          <p:nvPr>
            <p:ph type="title"/>
          </p:nvPr>
        </p:nvSpPr>
        <p:spPr>
          <a:xfrm>
            <a:off x="0" y="0"/>
            <a:ext cx="12192000" cy="655320"/>
          </a:xfrm>
          <a:gradFill rotWithShape="1">
            <a:gsLst>
              <a:gs pos="0">
                <a:srgbClr val="FFFFFF">
                  <a:alpha val="100000"/>
                </a:srgbClr>
              </a:gs>
              <a:gs pos="89000">
                <a:srgbClr val="FFFFFF">
                  <a:alpha val="100000"/>
                </a:srgbClr>
              </a:gs>
              <a:gs pos="100000">
                <a:srgbClr val="641561">
                  <a:alpha val="100000"/>
                </a:srgbClr>
              </a:gs>
            </a:gsLst>
            <a:lin ang="5400000"/>
            <a:tileRect/>
          </a:gradFill>
        </p:spPr>
        <p:txBody>
          <a:bodyPr anchor="b" anchorCtr="0"/>
          <a:lstStyle/>
          <a:p>
            <a:pPr algn="l"/>
            <a:r>
              <a:rPr lang="en-US" altLang="zh-CN" sz="3200" b="1">
                <a:latin typeface="微软雅黑" panose="020B0503020204020204" charset="-122"/>
                <a:ea typeface="微软雅黑" panose="020B0503020204020204" charset="-122"/>
                <a:cs typeface="微软雅黑" panose="020B0503020204020204" charset="-122"/>
              </a:rPr>
              <a:t> </a:t>
            </a:r>
            <a:r>
              <a:rPr lang="zh-CN" altLang="en-US" sz="3200" b="1">
                <a:latin typeface="微软雅黑" panose="020B0503020204020204" charset="-122"/>
                <a:ea typeface="微软雅黑" panose="020B0503020204020204" charset="-122"/>
                <a:cs typeface="微软雅黑" panose="020B0503020204020204" charset="-122"/>
              </a:rPr>
              <a:t>四</a:t>
            </a:r>
            <a:r>
              <a:rPr lang="en-US" altLang="zh-CN" sz="3200" b="1">
                <a:latin typeface="微软雅黑" panose="020B0503020204020204" charset="-122"/>
                <a:ea typeface="微软雅黑" panose="020B0503020204020204" charset="-122"/>
                <a:cs typeface="微软雅黑" panose="020B0503020204020204" charset="-122"/>
              </a:rPr>
              <a:t> . </a:t>
            </a:r>
            <a:r>
              <a:rPr lang="zh-CN" altLang="en-US" sz="3200">
                <a:latin typeface="微软雅黑" panose="020B0503020204020204" charset="-122"/>
                <a:ea typeface="微软雅黑" panose="020B0503020204020204" charset="-122"/>
                <a:cs typeface="微软雅黑" panose="020B0503020204020204" charset="-122"/>
                <a:sym typeface="+mn-ea"/>
              </a:rPr>
              <a:t>实验基础和设备</a:t>
            </a:r>
            <a:endParaRPr lang="zh-CN" altLang="en-US" sz="3200" b="1">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635" y="6497955"/>
            <a:ext cx="12192000" cy="360680"/>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 name="矩形 11"/>
          <p:cNvSpPr/>
          <p:nvPr/>
        </p:nvSpPr>
        <p:spPr>
          <a:xfrm>
            <a:off x="9582150" y="6237288"/>
            <a:ext cx="2609850" cy="179388"/>
          </a:xfrm>
          <a:prstGeom prst="rect">
            <a:avLst/>
          </a:prstGeom>
          <a:solidFill>
            <a:srgbClr val="85156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 name="矩形 12"/>
          <p:cNvSpPr/>
          <p:nvPr/>
        </p:nvSpPr>
        <p:spPr>
          <a:xfrm>
            <a:off x="10877550" y="5975350"/>
            <a:ext cx="1314450" cy="180975"/>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0" name="文本框 99"/>
          <p:cNvSpPr txBox="1"/>
          <p:nvPr/>
        </p:nvSpPr>
        <p:spPr>
          <a:xfrm>
            <a:off x="695325" y="1689100"/>
            <a:ext cx="5449570" cy="424624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6700" algn="just">
              <a:lnSpc>
                <a:spcPct val="125000"/>
              </a:lnSpc>
            </a:pPr>
            <a:r>
              <a:rPr lang="zh-CN" sz="2400" dirty="0">
                <a:latin typeface="微软雅黑" panose="020B0503020204020204" charset="-122"/>
                <a:ea typeface="微软雅黑" panose="020B0503020204020204" charset="-122"/>
                <a:cs typeface="微软雅黑" panose="020B0503020204020204" charset="-122"/>
              </a:rPr>
              <a:t>本课题组已对纳米</a:t>
            </a:r>
            <a:r>
              <a:rPr lang="en-US" sz="2400" dirty="0">
                <a:latin typeface="Times New Roman" panose="02020603050405020304" charset="0"/>
                <a:ea typeface="微软雅黑" panose="020B0503020204020204" charset="-122"/>
                <a:cs typeface="Times New Roman" panose="02020603050405020304" charset="0"/>
              </a:rPr>
              <a:t>Fe</a:t>
            </a:r>
            <a:r>
              <a:rPr lang="en-US" sz="2400" baseline="-25000" dirty="0">
                <a:latin typeface="Times New Roman" panose="02020603050405020304" charset="0"/>
                <a:ea typeface="微软雅黑" panose="020B0503020204020204" charset="-122"/>
                <a:cs typeface="Times New Roman" panose="02020603050405020304" charset="0"/>
              </a:rPr>
              <a:t>2</a:t>
            </a:r>
            <a:r>
              <a:rPr lang="en-US" sz="2400" dirty="0">
                <a:latin typeface="Times New Roman" panose="02020603050405020304" charset="0"/>
                <a:ea typeface="微软雅黑" panose="020B0503020204020204" charset="-122"/>
                <a:cs typeface="Times New Roman" panose="02020603050405020304" charset="0"/>
              </a:rPr>
              <a:t>O</a:t>
            </a:r>
            <a:r>
              <a:rPr lang="en-US" sz="2400" baseline="-25000" dirty="0">
                <a:latin typeface="Times New Roman" panose="02020603050405020304" charset="0"/>
                <a:ea typeface="微软雅黑" panose="020B0503020204020204" charset="-122"/>
                <a:cs typeface="Times New Roman" panose="02020603050405020304" charset="0"/>
              </a:rPr>
              <a:t>3</a:t>
            </a:r>
            <a:r>
              <a:rPr lang="zh-CN" sz="2400" dirty="0">
                <a:latin typeface="微软雅黑" panose="020B0503020204020204" charset="-122"/>
                <a:ea typeface="微软雅黑" panose="020B0503020204020204" charset="-122"/>
                <a:cs typeface="微软雅黑" panose="020B0503020204020204" charset="-122"/>
              </a:rPr>
              <a:t>的水热制备做了丰富的前期探索工作，并成功制备出了纳米</a:t>
            </a:r>
            <a:r>
              <a:rPr lang="en-US" sz="2400" dirty="0">
                <a:latin typeface="Times New Roman" panose="02020603050405020304" charset="0"/>
                <a:ea typeface="微软雅黑" panose="020B0503020204020204" charset="-122"/>
                <a:cs typeface="Times New Roman" panose="02020603050405020304" charset="0"/>
              </a:rPr>
              <a:t>Fe</a:t>
            </a:r>
            <a:r>
              <a:rPr lang="en-US" sz="2400" baseline="-25000" dirty="0">
                <a:latin typeface="Times New Roman" panose="02020603050405020304" charset="0"/>
                <a:ea typeface="微软雅黑" panose="020B0503020204020204" charset="-122"/>
                <a:cs typeface="Times New Roman" panose="02020603050405020304" charset="0"/>
              </a:rPr>
              <a:t>2</a:t>
            </a:r>
            <a:r>
              <a:rPr lang="en-US" sz="2400" dirty="0">
                <a:latin typeface="Times New Roman" panose="02020603050405020304" charset="0"/>
                <a:ea typeface="微软雅黑" panose="020B0503020204020204" charset="-122"/>
                <a:cs typeface="Times New Roman" panose="02020603050405020304" charset="0"/>
              </a:rPr>
              <a:t>O</a:t>
            </a:r>
            <a:r>
              <a:rPr lang="en-US" sz="2400" baseline="-25000" dirty="0">
                <a:latin typeface="Times New Roman" panose="02020603050405020304" charset="0"/>
                <a:ea typeface="微软雅黑" panose="020B0503020204020204" charset="-122"/>
                <a:cs typeface="Times New Roman" panose="02020603050405020304" charset="0"/>
              </a:rPr>
              <a:t>3</a:t>
            </a:r>
            <a:r>
              <a:rPr lang="zh-CN" sz="2400" dirty="0">
                <a:latin typeface="微软雅黑" panose="020B0503020204020204" charset="-122"/>
                <a:ea typeface="微软雅黑" panose="020B0503020204020204" charset="-122"/>
                <a:cs typeface="微软雅黑" panose="020B0503020204020204" charset="-122"/>
              </a:rPr>
              <a:t>。只需在制备纳米</a:t>
            </a:r>
            <a:r>
              <a:rPr lang="en-US" sz="2400" dirty="0">
                <a:latin typeface="Times New Roman" panose="02020603050405020304" charset="0"/>
                <a:ea typeface="微软雅黑" panose="020B0503020204020204" charset="-122"/>
                <a:cs typeface="Times New Roman" panose="02020603050405020304" charset="0"/>
              </a:rPr>
              <a:t>Fe</a:t>
            </a:r>
            <a:r>
              <a:rPr lang="en-US" sz="2400" baseline="-25000" dirty="0">
                <a:latin typeface="Times New Roman" panose="02020603050405020304" charset="0"/>
                <a:ea typeface="微软雅黑" panose="020B0503020204020204" charset="-122"/>
                <a:cs typeface="Times New Roman" panose="02020603050405020304" charset="0"/>
              </a:rPr>
              <a:t>2</a:t>
            </a:r>
            <a:r>
              <a:rPr lang="en-US" sz="2400" dirty="0">
                <a:latin typeface="Times New Roman" panose="02020603050405020304" charset="0"/>
                <a:ea typeface="微软雅黑" panose="020B0503020204020204" charset="-122"/>
                <a:cs typeface="Times New Roman" panose="02020603050405020304" charset="0"/>
              </a:rPr>
              <a:t>O</a:t>
            </a:r>
            <a:r>
              <a:rPr lang="en-US" sz="2400" baseline="-25000" dirty="0">
                <a:latin typeface="Times New Roman" panose="02020603050405020304" charset="0"/>
                <a:ea typeface="微软雅黑" panose="020B0503020204020204" charset="-122"/>
                <a:cs typeface="Times New Roman" panose="02020603050405020304" charset="0"/>
              </a:rPr>
              <a:t>3</a:t>
            </a:r>
            <a:r>
              <a:rPr lang="zh-CN" sz="2400" dirty="0">
                <a:latin typeface="微软雅黑" panose="020B0503020204020204" charset="-122"/>
                <a:ea typeface="微软雅黑" panose="020B0503020204020204" charset="-122"/>
                <a:cs typeface="微软雅黑" panose="020B0503020204020204" charset="-122"/>
              </a:rPr>
              <a:t>的水热反应体系中加入碳纳米管即可制备出</a:t>
            </a:r>
            <a:r>
              <a:rPr lang="en-US" sz="2400" dirty="0">
                <a:latin typeface="Times New Roman" panose="02020603050405020304" charset="0"/>
                <a:ea typeface="微软雅黑" panose="020B0503020204020204" charset="-122"/>
                <a:cs typeface="Times New Roman" panose="02020603050405020304" charset="0"/>
              </a:rPr>
              <a:t>CNTs@Fe</a:t>
            </a:r>
            <a:r>
              <a:rPr lang="en-US" sz="2400" baseline="-25000" dirty="0">
                <a:latin typeface="Times New Roman" panose="02020603050405020304" charset="0"/>
                <a:ea typeface="微软雅黑" panose="020B0503020204020204" charset="-122"/>
                <a:cs typeface="Times New Roman" panose="02020603050405020304" charset="0"/>
              </a:rPr>
              <a:t>2</a:t>
            </a:r>
            <a:r>
              <a:rPr lang="en-US" sz="2400" dirty="0">
                <a:latin typeface="Times New Roman" panose="02020603050405020304" charset="0"/>
                <a:ea typeface="微软雅黑" panose="020B0503020204020204" charset="-122"/>
                <a:cs typeface="Times New Roman" panose="02020603050405020304" charset="0"/>
              </a:rPr>
              <a:t>O</a:t>
            </a:r>
            <a:r>
              <a:rPr lang="en-US" sz="2400" baseline="-25000" dirty="0">
                <a:latin typeface="Times New Roman" panose="02020603050405020304" charset="0"/>
                <a:ea typeface="微软雅黑" panose="020B0503020204020204" charset="-122"/>
                <a:cs typeface="Times New Roman" panose="02020603050405020304" charset="0"/>
              </a:rPr>
              <a:t>3</a:t>
            </a:r>
            <a:r>
              <a:rPr lang="zh-CN" sz="2400" dirty="0">
                <a:latin typeface="微软雅黑" panose="020B0503020204020204" charset="-122"/>
                <a:ea typeface="微软雅黑" panose="020B0503020204020204" charset="-122"/>
                <a:cs typeface="微软雅黑" panose="020B0503020204020204" charset="-122"/>
              </a:rPr>
              <a:t>材料。</a:t>
            </a:r>
            <a:endParaRPr lang="zh-CN" sz="2400" dirty="0">
              <a:latin typeface="微软雅黑" panose="020B0503020204020204" charset="-122"/>
              <a:ea typeface="微软雅黑" panose="020B0503020204020204" charset="-122"/>
              <a:cs typeface="微软雅黑" panose="020B0503020204020204" charset="-122"/>
            </a:endParaRPr>
          </a:p>
          <a:p>
            <a:pPr indent="266700" algn="just">
              <a:lnSpc>
                <a:spcPct val="125000"/>
              </a:lnSpc>
            </a:pPr>
            <a:r>
              <a:rPr lang="zh-CN" sz="2400" dirty="0">
                <a:latin typeface="微软雅黑" panose="020B0503020204020204" charset="-122"/>
                <a:ea typeface="微软雅黑" panose="020B0503020204020204" charset="-122"/>
                <a:cs typeface="微软雅黑" panose="020B0503020204020204" charset="-122"/>
                <a:sym typeface="+mn-ea"/>
              </a:rPr>
              <a:t>且本课题组在新型碳基储硫材料方向做了大量工作，其中制备过新型碳基储硫材料应用于高性能锂硫电池且在锂硫电池中表现出优异的循环稳定性。</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10" name="组合 9"/>
          <p:cNvGrpSpPr/>
          <p:nvPr/>
        </p:nvGrpSpPr>
        <p:grpSpPr>
          <a:xfrm>
            <a:off x="6484620" y="2276475"/>
            <a:ext cx="5080000" cy="2609850"/>
            <a:chOff x="1209" y="4720"/>
            <a:chExt cx="8000" cy="4110"/>
          </a:xfrm>
        </p:grpSpPr>
        <p:pic>
          <p:nvPicPr>
            <p:cNvPr id="4" name="图片 3"/>
            <p:cNvPicPr/>
            <p:nvPr/>
          </p:nvPicPr>
          <p:blipFill>
            <a:blip r:embed="rId1"/>
            <a:stretch>
              <a:fillRect/>
            </a:stretch>
          </p:blipFill>
          <p:spPr>
            <a:xfrm>
              <a:off x="1504" y="4720"/>
              <a:ext cx="7410" cy="3075"/>
            </a:xfrm>
            <a:prstGeom prst="rect">
              <a:avLst/>
            </a:prstGeom>
            <a:noFill/>
            <a:ln w="9525">
              <a:noFill/>
            </a:ln>
          </p:spPr>
        </p:pic>
        <p:sp>
          <p:nvSpPr>
            <p:cNvPr id="9" name="文本框 8"/>
            <p:cNvSpPr txBox="1"/>
            <p:nvPr/>
          </p:nvSpPr>
          <p:spPr>
            <a:xfrm>
              <a:off x="1209" y="8008"/>
              <a:ext cx="8000" cy="822"/>
            </a:xfrm>
            <a:prstGeom prst="rect">
              <a:avLst/>
            </a:prstGeom>
            <a:noFill/>
            <a:ln w="9525">
              <a:noFill/>
            </a:ln>
          </p:spPr>
          <p:txBody>
            <a:bodyPr>
              <a:spAutoFit/>
            </a:bodyPr>
            <a:lstStyle/>
            <a:p>
              <a:pPr algn="ctr"/>
              <a:r>
                <a:rPr lang="en-US" sz="1400">
                  <a:latin typeface="Times New Roman" panose="02020603050405020304" charset="0"/>
                  <a:ea typeface="微软雅黑" panose="020B0503020204020204" charset="-122"/>
                  <a:cs typeface="Times New Roman" panose="02020603050405020304" charset="0"/>
                </a:rPr>
                <a:t>OCNTAs/S</a:t>
              </a:r>
              <a:r>
                <a:rPr lang="zh-CN" sz="1400">
                  <a:latin typeface="微软雅黑" panose="020B0503020204020204" charset="-122"/>
                  <a:ea typeface="微软雅黑" panose="020B0503020204020204" charset="-122"/>
                  <a:cs typeface="微软雅黑" panose="020B0503020204020204" charset="-122"/>
                </a:rPr>
                <a:t>材料的电化学性能测试，内嵌图为</a:t>
              </a:r>
              <a:r>
                <a:rPr lang="en-US" sz="1400">
                  <a:latin typeface="Times New Roman" panose="02020603050405020304" charset="0"/>
                  <a:ea typeface="微软雅黑" panose="020B0503020204020204" charset="-122"/>
                  <a:cs typeface="Times New Roman" panose="02020603050405020304" charset="0"/>
                </a:rPr>
                <a:t>OCNTA</a:t>
              </a:r>
              <a:r>
                <a:rPr lang="zh-CN" sz="1400">
                  <a:latin typeface="微软雅黑" panose="020B0503020204020204" charset="-122"/>
                  <a:ea typeface="微软雅黑" panose="020B0503020204020204" charset="-122"/>
                  <a:cs typeface="微软雅黑" panose="020B0503020204020204" charset="-122"/>
                </a:rPr>
                <a:t>材料的合成示意图</a:t>
              </a:r>
              <a:endParaRPr lang="zh-CN" altLang="en-US" sz="1400">
                <a:latin typeface="微软雅黑" panose="020B0503020204020204" charset="-122"/>
                <a:ea typeface="微软雅黑" panose="020B0503020204020204" charset="-122"/>
                <a:cs typeface="微软雅黑" panose="020B0503020204020204" charset="-122"/>
              </a:endParaRPr>
            </a:p>
          </p:txBody>
        </p:sp>
      </p:grpSp>
      <p:grpSp>
        <p:nvGrpSpPr>
          <p:cNvPr id="2" name="组合 1"/>
          <p:cNvGrpSpPr/>
          <p:nvPr/>
        </p:nvGrpSpPr>
        <p:grpSpPr>
          <a:xfrm>
            <a:off x="119380" y="635000"/>
            <a:ext cx="359410" cy="720090"/>
            <a:chOff x="1889" y="3585"/>
            <a:chExt cx="566" cy="1134"/>
          </a:xfrm>
        </p:grpSpPr>
        <p:sp>
          <p:nvSpPr>
            <p:cNvPr id="8" name="矩形 7"/>
            <p:cNvSpPr/>
            <p:nvPr/>
          </p:nvSpPr>
          <p:spPr>
            <a:xfrm>
              <a:off x="1889" y="3585"/>
              <a:ext cx="567" cy="1134"/>
            </a:xfrm>
            <a:prstGeom prst="rect">
              <a:avLst/>
            </a:prstGeom>
            <a:solidFill>
              <a:srgbClr val="85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a:off x="1889" y="4152"/>
              <a:ext cx="567" cy="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623570" y="764858"/>
            <a:ext cx="1584127" cy="460375"/>
          </a:xfrm>
          <a:prstGeom prst="rect">
            <a:avLst/>
          </a:prstGeom>
          <a:solidFill>
            <a:srgbClr val="851561"/>
          </a:solidFill>
          <a:ln>
            <a:noFill/>
          </a:ln>
        </p:spPr>
        <p:txBody>
          <a:bodyPr wrap="square" rtlCol="0">
            <a:spAutoFit/>
          </a:bodyPr>
          <a:lstStyle/>
          <a:p>
            <a:pPr algn="ctr"/>
            <a:r>
              <a:rPr lang="zh-CN" altLang="en-US" sz="2400" dirty="0">
                <a:solidFill>
                  <a:schemeClr val="bg1"/>
                </a:solidFill>
                <a:latin typeface="微软雅黑" panose="020B0503020204020204" charset="-122"/>
                <a:ea typeface="微软雅黑" panose="020B0503020204020204" charset="-122"/>
              </a:rPr>
              <a:t>研究基础</a:t>
            </a:r>
            <a:endParaRPr lang="zh-CN" altLang="en-US" sz="2400" dirty="0">
              <a:solidFill>
                <a:schemeClr val="bg1"/>
              </a:solidFill>
              <a:latin typeface="微软雅黑" panose="020B0503020204020204" charset="-122"/>
              <a:ea typeface="微软雅黑" panose="020B0503020204020204" charset="-122"/>
            </a:endParaRPr>
          </a:p>
        </p:txBody>
      </p:sp>
    </p:spTree>
  </p:cSld>
  <p:clrMapOvr>
    <a:masterClrMapping/>
  </p:clrMapOvr>
  <p:transition advTm="17159"/>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4"/>
          <p:cNvSpPr>
            <a:spLocks noGrp="1"/>
          </p:cNvSpPr>
          <p:nvPr>
            <p:ph type="title"/>
          </p:nvPr>
        </p:nvSpPr>
        <p:spPr>
          <a:xfrm>
            <a:off x="0" y="0"/>
            <a:ext cx="12192000" cy="655320"/>
          </a:xfrm>
          <a:gradFill rotWithShape="1">
            <a:gsLst>
              <a:gs pos="0">
                <a:srgbClr val="FFFFFF">
                  <a:alpha val="100000"/>
                </a:srgbClr>
              </a:gs>
              <a:gs pos="89000">
                <a:srgbClr val="FFFFFF">
                  <a:alpha val="100000"/>
                </a:srgbClr>
              </a:gs>
              <a:gs pos="100000">
                <a:srgbClr val="641561">
                  <a:alpha val="100000"/>
                </a:srgbClr>
              </a:gs>
            </a:gsLst>
            <a:lin ang="5400000"/>
            <a:tileRect/>
          </a:gradFill>
        </p:spPr>
        <p:txBody>
          <a:bodyPr anchor="b" anchorCtr="0"/>
          <a:lstStyle/>
          <a:p>
            <a:pPr algn="l"/>
            <a:r>
              <a:rPr lang="en-US" altLang="zh-CN" sz="3200" b="1">
                <a:latin typeface="微软雅黑" panose="020B0503020204020204" charset="-122"/>
                <a:ea typeface="微软雅黑" panose="020B0503020204020204" charset="-122"/>
                <a:cs typeface="微软雅黑" panose="020B0503020204020204" charset="-122"/>
              </a:rPr>
              <a:t> </a:t>
            </a:r>
            <a:r>
              <a:rPr lang="zh-CN" altLang="en-US" sz="3200" b="1">
                <a:latin typeface="微软雅黑" panose="020B0503020204020204" charset="-122"/>
                <a:ea typeface="微软雅黑" panose="020B0503020204020204" charset="-122"/>
                <a:cs typeface="微软雅黑" panose="020B0503020204020204" charset="-122"/>
              </a:rPr>
              <a:t>四</a:t>
            </a:r>
            <a:r>
              <a:rPr lang="en-US" altLang="zh-CN" sz="3200" b="1">
                <a:latin typeface="微软雅黑" panose="020B0503020204020204" charset="-122"/>
                <a:ea typeface="微软雅黑" panose="020B0503020204020204" charset="-122"/>
                <a:cs typeface="微软雅黑" panose="020B0503020204020204" charset="-122"/>
              </a:rPr>
              <a:t> . </a:t>
            </a:r>
            <a:r>
              <a:rPr lang="zh-CN" altLang="en-US" sz="3200">
                <a:latin typeface="微软雅黑" panose="020B0503020204020204" charset="-122"/>
                <a:ea typeface="微软雅黑" panose="020B0503020204020204" charset="-122"/>
                <a:cs typeface="微软雅黑" panose="020B0503020204020204" charset="-122"/>
                <a:sym typeface="+mn-ea"/>
              </a:rPr>
              <a:t>实验基础和设备</a:t>
            </a:r>
            <a:endParaRPr lang="zh-CN" altLang="en-US" sz="3200" b="1">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635" y="6497955"/>
            <a:ext cx="12192000" cy="360680"/>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 name="矩形 11"/>
          <p:cNvSpPr/>
          <p:nvPr/>
        </p:nvSpPr>
        <p:spPr>
          <a:xfrm>
            <a:off x="9582150" y="6237288"/>
            <a:ext cx="2609850" cy="179388"/>
          </a:xfrm>
          <a:prstGeom prst="rect">
            <a:avLst/>
          </a:prstGeom>
          <a:solidFill>
            <a:srgbClr val="85156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 name="矩形 12"/>
          <p:cNvSpPr/>
          <p:nvPr/>
        </p:nvSpPr>
        <p:spPr>
          <a:xfrm>
            <a:off x="10877550" y="5975350"/>
            <a:ext cx="1314450" cy="180975"/>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0" name="文本框 99"/>
          <p:cNvSpPr txBox="1"/>
          <p:nvPr/>
        </p:nvSpPr>
        <p:spPr>
          <a:xfrm>
            <a:off x="1558608" y="1556385"/>
            <a:ext cx="9074785" cy="128990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indent="457200">
              <a:lnSpc>
                <a:spcPct val="150000"/>
              </a:lnSpc>
            </a:pPr>
            <a:r>
              <a:rPr lang="zh-CN" sz="1800" dirty="0">
                <a:latin typeface="微软雅黑" panose="020B0503020204020204" charset="-122"/>
                <a:ea typeface="微软雅黑" panose="020B0503020204020204" charset="-122"/>
                <a:cs typeface="微软雅黑" panose="020B0503020204020204" charset="-122"/>
              </a:rPr>
              <a:t>试验室具备水热反应釜、气氛手套箱、压片机、蓝电电池测试系统、电化学工作站、场发射扫面电镜、透射电镜、</a:t>
            </a:r>
            <a:r>
              <a:rPr lang="zh-CN" sz="1800" dirty="0">
                <a:latin typeface="Times New Roman" panose="02020603050405020304" charset="0"/>
                <a:ea typeface="微软雅黑" panose="020B0503020204020204" charset="-122"/>
                <a:cs typeface="Times New Roman" panose="02020603050405020304" charset="0"/>
              </a:rPr>
              <a:t>XRD</a:t>
            </a:r>
            <a:r>
              <a:rPr lang="zh-CN" sz="1800" dirty="0">
                <a:latin typeface="微软雅黑" panose="020B0503020204020204" charset="-122"/>
                <a:ea typeface="微软雅黑" panose="020B0503020204020204" charset="-122"/>
                <a:cs typeface="微软雅黑" panose="020B0503020204020204" charset="-122"/>
              </a:rPr>
              <a:t>测试仪等制备设备和检测设备，为项目的实施奠定了良好的物质基础。</a:t>
            </a:r>
            <a:endParaRPr lang="zh-CN" altLang="en-US" sz="1800" dirty="0">
              <a:latin typeface="微软雅黑" panose="020B0503020204020204" charset="-122"/>
              <a:ea typeface="微软雅黑" panose="020B0503020204020204" charset="-122"/>
              <a:cs typeface="微软雅黑" panose="020B0503020204020204" charset="-122"/>
            </a:endParaRPr>
          </a:p>
        </p:txBody>
      </p:sp>
      <p:grpSp>
        <p:nvGrpSpPr>
          <p:cNvPr id="27" name="组合 26"/>
          <p:cNvGrpSpPr/>
          <p:nvPr/>
        </p:nvGrpSpPr>
        <p:grpSpPr>
          <a:xfrm>
            <a:off x="581660" y="3257550"/>
            <a:ext cx="1793240" cy="2181225"/>
            <a:chOff x="301" y="5282"/>
            <a:chExt cx="2824" cy="3435"/>
          </a:xfrm>
        </p:grpSpPr>
        <p:pic>
          <p:nvPicPr>
            <p:cNvPr id="101" name="图片 100"/>
            <p:cNvPicPr/>
            <p:nvPr>
              <p:custDataLst>
                <p:tags r:id="rId1"/>
              </p:custDataLst>
            </p:nvPr>
          </p:nvPicPr>
          <p:blipFill>
            <a:blip r:embed="rId2"/>
            <a:stretch>
              <a:fillRect/>
            </a:stretch>
          </p:blipFill>
          <p:spPr>
            <a:xfrm>
              <a:off x="301" y="5282"/>
              <a:ext cx="2824" cy="2835"/>
            </a:xfrm>
            <a:prstGeom prst="rect">
              <a:avLst/>
            </a:prstGeom>
            <a:noFill/>
            <a:ln w="12700">
              <a:solidFill>
                <a:srgbClr val="851561"/>
              </a:solidFill>
            </a:ln>
          </p:spPr>
        </p:pic>
        <p:sp>
          <p:nvSpPr>
            <p:cNvPr id="9" name="文本框 8"/>
            <p:cNvSpPr txBox="1"/>
            <p:nvPr/>
          </p:nvSpPr>
          <p:spPr>
            <a:xfrm>
              <a:off x="662" y="8235"/>
              <a:ext cx="2102" cy="483"/>
            </a:xfrm>
            <a:prstGeom prst="rect">
              <a:avLst/>
            </a:prstGeom>
            <a:noFill/>
          </p:spPr>
          <p:txBody>
            <a:bodyPr wrap="square" rtlCol="0">
              <a:spAutoFit/>
            </a:bodyPr>
            <a:lstStyle/>
            <a:p>
              <a:pPr algn="ctr"/>
              <a:r>
                <a:rPr lang="zh-CN" altLang="en-US" sz="1400">
                  <a:latin typeface="微软雅黑" panose="020B0503020204020204" charset="-122"/>
                  <a:ea typeface="微软雅黑" panose="020B0503020204020204" charset="-122"/>
                </a:rPr>
                <a:t>水热反应釜</a:t>
              </a:r>
              <a:endParaRPr lang="zh-CN" altLang="en-US" sz="1400">
                <a:latin typeface="微软雅黑" panose="020B0503020204020204" charset="-122"/>
                <a:ea typeface="微软雅黑" panose="020B0503020204020204" charset="-122"/>
              </a:endParaRPr>
            </a:p>
          </p:txBody>
        </p:sp>
      </p:grpSp>
      <p:grpSp>
        <p:nvGrpSpPr>
          <p:cNvPr id="26" name="组合 25"/>
          <p:cNvGrpSpPr/>
          <p:nvPr/>
        </p:nvGrpSpPr>
        <p:grpSpPr>
          <a:xfrm>
            <a:off x="2956560" y="3253740"/>
            <a:ext cx="1799590" cy="2188845"/>
            <a:chOff x="4497" y="4136"/>
            <a:chExt cx="2834" cy="3447"/>
          </a:xfrm>
        </p:grpSpPr>
        <p:pic>
          <p:nvPicPr>
            <p:cNvPr id="8" name="图片 7" descr="u=3403746012,1287807802&amp;fm=199&amp;app=68&amp;f=JPEG"/>
            <p:cNvPicPr>
              <a:picLocks noChangeAspect="1"/>
            </p:cNvPicPr>
            <p:nvPr/>
          </p:nvPicPr>
          <p:blipFill>
            <a:blip r:embed="rId3"/>
            <a:stretch>
              <a:fillRect/>
            </a:stretch>
          </p:blipFill>
          <p:spPr>
            <a:xfrm>
              <a:off x="4497" y="4136"/>
              <a:ext cx="2835" cy="2835"/>
            </a:xfrm>
            <a:prstGeom prst="rect">
              <a:avLst/>
            </a:prstGeom>
            <a:ln w="12700">
              <a:solidFill>
                <a:srgbClr val="851561"/>
              </a:solidFill>
            </a:ln>
          </p:spPr>
        </p:pic>
        <p:sp>
          <p:nvSpPr>
            <p:cNvPr id="10" name="文本框 9"/>
            <p:cNvSpPr txBox="1"/>
            <p:nvPr/>
          </p:nvSpPr>
          <p:spPr>
            <a:xfrm>
              <a:off x="4749" y="7101"/>
              <a:ext cx="2330" cy="483"/>
            </a:xfrm>
            <a:prstGeom prst="rect">
              <a:avLst/>
            </a:prstGeom>
            <a:noFill/>
          </p:spPr>
          <p:txBody>
            <a:bodyPr wrap="square" rtlCol="0">
              <a:spAutoFit/>
            </a:bodyPr>
            <a:lstStyle/>
            <a:p>
              <a:pPr algn="ctr"/>
              <a:r>
                <a:rPr lang="zh-CN" altLang="en-US" sz="1400">
                  <a:latin typeface="微软雅黑" panose="020B0503020204020204" charset="-122"/>
                  <a:ea typeface="微软雅黑" panose="020B0503020204020204" charset="-122"/>
                </a:rPr>
                <a:t>电热真空干燥箱</a:t>
              </a:r>
              <a:endParaRPr lang="zh-CN" altLang="en-US" sz="1400">
                <a:latin typeface="微软雅黑" panose="020B0503020204020204" charset="-122"/>
                <a:ea typeface="微软雅黑" panose="020B0503020204020204" charset="-122"/>
              </a:endParaRPr>
            </a:p>
          </p:txBody>
        </p:sp>
      </p:grpSp>
      <p:grpSp>
        <p:nvGrpSpPr>
          <p:cNvPr id="2" name="组合 1"/>
          <p:cNvGrpSpPr/>
          <p:nvPr/>
        </p:nvGrpSpPr>
        <p:grpSpPr>
          <a:xfrm>
            <a:off x="119380" y="635000"/>
            <a:ext cx="359410" cy="720090"/>
            <a:chOff x="1889" y="3585"/>
            <a:chExt cx="566" cy="1134"/>
          </a:xfrm>
        </p:grpSpPr>
        <p:sp>
          <p:nvSpPr>
            <p:cNvPr id="4" name="矩形 3"/>
            <p:cNvSpPr/>
            <p:nvPr/>
          </p:nvSpPr>
          <p:spPr>
            <a:xfrm>
              <a:off x="1889" y="3585"/>
              <a:ext cx="567" cy="1134"/>
            </a:xfrm>
            <a:prstGeom prst="rect">
              <a:avLst/>
            </a:prstGeom>
            <a:solidFill>
              <a:srgbClr val="85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a:off x="1889" y="4152"/>
              <a:ext cx="567" cy="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623570" y="764858"/>
            <a:ext cx="1584127" cy="460375"/>
          </a:xfrm>
          <a:prstGeom prst="rect">
            <a:avLst/>
          </a:prstGeom>
          <a:solidFill>
            <a:srgbClr val="851561"/>
          </a:solidFill>
          <a:ln>
            <a:noFill/>
          </a:ln>
        </p:spPr>
        <p:txBody>
          <a:bodyPr wrap="square" rtlCol="0">
            <a:spAutoFit/>
          </a:bodyPr>
          <a:lstStyle/>
          <a:p>
            <a:pPr algn="ctr"/>
            <a:r>
              <a:rPr lang="zh-CN" altLang="en-US" sz="2400" dirty="0">
                <a:solidFill>
                  <a:schemeClr val="bg1"/>
                </a:solidFill>
                <a:latin typeface="微软雅黑" panose="020B0503020204020204" charset="-122"/>
                <a:ea typeface="微软雅黑" panose="020B0503020204020204" charset="-122"/>
              </a:rPr>
              <a:t>实验设备</a:t>
            </a:r>
            <a:endParaRPr lang="zh-CN" altLang="en-US" sz="2400" dirty="0">
              <a:solidFill>
                <a:schemeClr val="bg1"/>
              </a:solidFill>
              <a:latin typeface="微软雅黑" panose="020B0503020204020204" charset="-122"/>
              <a:ea typeface="微软雅黑" panose="020B0503020204020204" charset="-122"/>
            </a:endParaRPr>
          </a:p>
        </p:txBody>
      </p:sp>
      <p:grpSp>
        <p:nvGrpSpPr>
          <p:cNvPr id="23" name="组合 22"/>
          <p:cNvGrpSpPr/>
          <p:nvPr/>
        </p:nvGrpSpPr>
        <p:grpSpPr>
          <a:xfrm>
            <a:off x="5337810" y="3228023"/>
            <a:ext cx="3434080" cy="2240280"/>
            <a:chOff x="8889" y="4039"/>
            <a:chExt cx="5408" cy="3528"/>
          </a:xfrm>
        </p:grpSpPr>
        <p:sp>
          <p:nvSpPr>
            <p:cNvPr id="17" name="文本框 16"/>
            <p:cNvSpPr txBox="1"/>
            <p:nvPr/>
          </p:nvSpPr>
          <p:spPr>
            <a:xfrm>
              <a:off x="11023" y="7084"/>
              <a:ext cx="1141" cy="483"/>
            </a:xfrm>
            <a:prstGeom prst="rect">
              <a:avLst/>
            </a:prstGeom>
            <a:noFill/>
            <a:ln>
              <a:noFill/>
            </a:ln>
          </p:spPr>
          <p:txBody>
            <a:bodyPr wrap="square" rtlCol="0">
              <a:spAutoFit/>
            </a:bodyPr>
            <a:lstStyle/>
            <a:p>
              <a:r>
                <a:rPr lang="zh-CN" altLang="en-US" sz="1400">
                  <a:latin typeface="微软雅黑" panose="020B0503020204020204" charset="-122"/>
                  <a:ea typeface="微软雅黑" panose="020B0503020204020204" charset="-122"/>
                  <a:cs typeface="微软雅黑" panose="020B0503020204020204" charset="-122"/>
                </a:rPr>
                <a:t>管式炉</a:t>
              </a:r>
              <a:endParaRPr lang="zh-CN" altLang="en-US" sz="1400">
                <a:latin typeface="微软雅黑" panose="020B0503020204020204" charset="-122"/>
                <a:ea typeface="微软雅黑" panose="020B0503020204020204" charset="-122"/>
                <a:cs typeface="微软雅黑" panose="020B0503020204020204" charset="-122"/>
              </a:endParaRPr>
            </a:p>
          </p:txBody>
        </p:sp>
        <p:pic>
          <p:nvPicPr>
            <p:cNvPr id="20" name="图片 19"/>
            <p:cNvPicPr>
              <a:picLocks noChangeAspect="1"/>
            </p:cNvPicPr>
            <p:nvPr/>
          </p:nvPicPr>
          <p:blipFill>
            <a:blip r:embed="rId4"/>
            <a:stretch>
              <a:fillRect/>
            </a:stretch>
          </p:blipFill>
          <p:spPr>
            <a:xfrm>
              <a:off x="8889" y="4039"/>
              <a:ext cx="5408" cy="2835"/>
            </a:xfrm>
            <a:prstGeom prst="rect">
              <a:avLst/>
            </a:prstGeom>
            <a:noFill/>
            <a:ln w="12700">
              <a:solidFill>
                <a:srgbClr val="851561"/>
              </a:solidFill>
            </a:ln>
          </p:spPr>
        </p:pic>
      </p:grpSp>
      <p:grpSp>
        <p:nvGrpSpPr>
          <p:cNvPr id="25" name="组合 24"/>
          <p:cNvGrpSpPr/>
          <p:nvPr/>
        </p:nvGrpSpPr>
        <p:grpSpPr>
          <a:xfrm>
            <a:off x="9353550" y="3235960"/>
            <a:ext cx="2255520" cy="2224405"/>
            <a:chOff x="13749" y="3841"/>
            <a:chExt cx="3552" cy="3503"/>
          </a:xfrm>
        </p:grpSpPr>
        <p:pic>
          <p:nvPicPr>
            <p:cNvPr id="22" name="图片 21" descr="20220309133703"/>
            <p:cNvPicPr>
              <a:picLocks noChangeAspect="1"/>
            </p:cNvPicPr>
            <p:nvPr/>
          </p:nvPicPr>
          <p:blipFill>
            <a:blip r:embed="rId5"/>
            <a:stretch>
              <a:fillRect/>
            </a:stretch>
          </p:blipFill>
          <p:spPr>
            <a:xfrm>
              <a:off x="13749" y="3841"/>
              <a:ext cx="3552" cy="2835"/>
            </a:xfrm>
            <a:prstGeom prst="rect">
              <a:avLst/>
            </a:prstGeom>
            <a:ln w="12700">
              <a:solidFill>
                <a:srgbClr val="851561"/>
              </a:solidFill>
            </a:ln>
          </p:spPr>
        </p:pic>
        <p:sp>
          <p:nvSpPr>
            <p:cNvPr id="24" name="文本框 23"/>
            <p:cNvSpPr txBox="1"/>
            <p:nvPr/>
          </p:nvSpPr>
          <p:spPr>
            <a:xfrm>
              <a:off x="14599" y="6861"/>
              <a:ext cx="1853" cy="483"/>
            </a:xfrm>
            <a:prstGeom prst="rect">
              <a:avLst/>
            </a:prstGeom>
            <a:noFill/>
            <a:ln>
              <a:noFill/>
            </a:ln>
          </p:spPr>
          <p:txBody>
            <a:bodyPr wrap="square" rtlCol="0">
              <a:spAutoFit/>
            </a:bodyPr>
            <a:lstStyle/>
            <a:p>
              <a:r>
                <a:rPr lang="zh-CN" altLang="en-US" sz="1400">
                  <a:latin typeface="微软雅黑" panose="020B0503020204020204" charset="-122"/>
                  <a:ea typeface="微软雅黑" panose="020B0503020204020204" charset="-122"/>
                </a:rPr>
                <a:t>气氛手套箱</a:t>
              </a:r>
              <a:endParaRPr lang="zh-CN" altLang="en-US" sz="1400">
                <a:latin typeface="微软雅黑" panose="020B0503020204020204" charset="-122"/>
                <a:ea typeface="微软雅黑" panose="020B0503020204020204" charset="-122"/>
              </a:endParaRPr>
            </a:p>
          </p:txBody>
        </p:sp>
      </p:grpSp>
    </p:spTree>
  </p:cSld>
  <p:clrMapOvr>
    <a:masterClrMapping/>
  </p:clrMapOvr>
  <p:transition advTm="6219"/>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文本框 4"/>
          <p:cNvSpPr txBox="1"/>
          <p:nvPr/>
        </p:nvSpPr>
        <p:spPr>
          <a:xfrm>
            <a:off x="6456045" y="1858328"/>
            <a:ext cx="3787775" cy="3141345"/>
          </a:xfrm>
          <a:prstGeom prst="rect">
            <a:avLst/>
          </a:prstGeom>
          <a:noFill/>
          <a:ln w="9525">
            <a:noFill/>
          </a:ln>
        </p:spPr>
        <p:txBody>
          <a:bodyPr wrap="square" anchor="t" anchorCtr="0">
            <a:noAutofit/>
          </a:bodyPr>
          <a:lstStyle/>
          <a:p>
            <a:r>
              <a:rPr lang="en-US" altLang="zh-CN" sz="2800">
                <a:latin typeface="Times New Roman" panose="02020603050405020304" charset="0"/>
                <a:ea typeface="微软雅黑" panose="020B0503020204020204" charset="-122"/>
                <a:cs typeface="Times New Roman" panose="02020603050405020304" charset="0"/>
              </a:rPr>
              <a:t>1.</a:t>
            </a:r>
            <a:r>
              <a:rPr lang="zh-CN" altLang="en-US" sz="2800">
                <a:latin typeface="微软雅黑" panose="020B0503020204020204" charset="-122"/>
                <a:ea typeface="微软雅黑" panose="020B0503020204020204" charset="-122"/>
                <a:cs typeface="微软雅黑" panose="020B0503020204020204" charset="-122"/>
              </a:rPr>
              <a:t>研究意义和背景</a:t>
            </a:r>
            <a:endParaRPr lang="zh-CN" altLang="en-US" sz="2800">
              <a:latin typeface="微软雅黑" panose="020B0503020204020204" charset="-122"/>
              <a:ea typeface="微软雅黑" panose="020B0503020204020204" charset="-122"/>
              <a:cs typeface="微软雅黑" panose="020B0503020204020204" charset="-122"/>
            </a:endParaRPr>
          </a:p>
          <a:p>
            <a:endParaRPr lang="zh-CN" altLang="en-US" sz="2800">
              <a:latin typeface="微软雅黑" panose="020B0503020204020204" charset="-122"/>
              <a:ea typeface="微软雅黑" panose="020B0503020204020204" charset="-122"/>
              <a:cs typeface="微软雅黑" panose="020B0503020204020204" charset="-122"/>
            </a:endParaRPr>
          </a:p>
          <a:p>
            <a:r>
              <a:rPr lang="en-US" altLang="zh-CN" sz="2800">
                <a:latin typeface="Times New Roman" panose="02020603050405020304" charset="0"/>
                <a:ea typeface="微软雅黑" panose="020B0503020204020204" charset="-122"/>
                <a:cs typeface="Times New Roman" panose="02020603050405020304" charset="0"/>
              </a:rPr>
              <a:t>2.</a:t>
            </a:r>
            <a:r>
              <a:rPr lang="zh-CN" altLang="en-US" sz="2800">
                <a:latin typeface="微软雅黑" panose="020B0503020204020204" charset="-122"/>
                <a:ea typeface="微软雅黑" panose="020B0503020204020204" charset="-122"/>
                <a:cs typeface="微软雅黑" panose="020B0503020204020204" charset="-122"/>
              </a:rPr>
              <a:t>研究目标和内容</a:t>
            </a:r>
            <a:endParaRPr lang="zh-CN" altLang="en-US" sz="2800">
              <a:latin typeface="微软雅黑" panose="020B0503020204020204" charset="-122"/>
              <a:ea typeface="微软雅黑" panose="020B0503020204020204" charset="-122"/>
              <a:cs typeface="微软雅黑" panose="020B0503020204020204" charset="-122"/>
            </a:endParaRPr>
          </a:p>
          <a:p>
            <a:endParaRPr lang="zh-CN" altLang="en-US" sz="2800">
              <a:latin typeface="微软雅黑" panose="020B0503020204020204" charset="-122"/>
              <a:ea typeface="微软雅黑" panose="020B0503020204020204" charset="-122"/>
              <a:cs typeface="微软雅黑" panose="020B0503020204020204" charset="-122"/>
            </a:endParaRPr>
          </a:p>
          <a:p>
            <a:r>
              <a:rPr lang="en-US" altLang="zh-CN" sz="2800">
                <a:latin typeface="Times New Roman" panose="02020603050405020304" charset="0"/>
                <a:ea typeface="微软雅黑" panose="020B0503020204020204" charset="-122"/>
                <a:cs typeface="Times New Roman" panose="02020603050405020304" charset="0"/>
              </a:rPr>
              <a:t>3.</a:t>
            </a:r>
            <a:r>
              <a:rPr lang="zh-CN" altLang="en-US" sz="2800">
                <a:latin typeface="微软雅黑" panose="020B0503020204020204" charset="-122"/>
                <a:ea typeface="微软雅黑" panose="020B0503020204020204" charset="-122"/>
                <a:cs typeface="微软雅黑" panose="020B0503020204020204" charset="-122"/>
              </a:rPr>
              <a:t>研究方法和实验方案</a:t>
            </a:r>
            <a:endParaRPr lang="zh-CN" altLang="en-US" sz="2800">
              <a:latin typeface="微软雅黑" panose="020B0503020204020204" charset="-122"/>
              <a:ea typeface="微软雅黑" panose="020B0503020204020204" charset="-122"/>
              <a:cs typeface="微软雅黑" panose="020B0503020204020204" charset="-122"/>
            </a:endParaRPr>
          </a:p>
          <a:p>
            <a:endParaRPr lang="zh-CN" altLang="en-US" sz="2800">
              <a:latin typeface="微软雅黑" panose="020B0503020204020204" charset="-122"/>
              <a:ea typeface="微软雅黑" panose="020B0503020204020204" charset="-122"/>
              <a:cs typeface="微软雅黑" panose="020B0503020204020204" charset="-122"/>
            </a:endParaRPr>
          </a:p>
          <a:p>
            <a:r>
              <a:rPr lang="en-US" altLang="zh-CN" sz="2800">
                <a:latin typeface="Times New Roman" panose="02020603050405020304" charset="0"/>
                <a:ea typeface="微软雅黑" panose="020B0503020204020204" charset="-122"/>
                <a:cs typeface="Times New Roman" panose="02020603050405020304" charset="0"/>
              </a:rPr>
              <a:t>4.</a:t>
            </a:r>
            <a:r>
              <a:rPr lang="zh-CN" altLang="en-US" sz="2800">
                <a:latin typeface="微软雅黑" panose="020B0503020204020204" charset="-122"/>
                <a:ea typeface="微软雅黑" panose="020B0503020204020204" charset="-122"/>
                <a:cs typeface="微软雅黑" panose="020B0503020204020204" charset="-122"/>
              </a:rPr>
              <a:t>实验基础和设备</a:t>
            </a:r>
            <a:endParaRPr lang="zh-CN" altLang="en-US" sz="2800">
              <a:latin typeface="微软雅黑" panose="020B0503020204020204" charset="-122"/>
              <a:ea typeface="微软雅黑" panose="020B0503020204020204" charset="-122"/>
              <a:cs typeface="微软雅黑" panose="020B0503020204020204" charset="-122"/>
            </a:endParaRPr>
          </a:p>
        </p:txBody>
      </p:sp>
      <p:sp>
        <p:nvSpPr>
          <p:cNvPr id="2" name="矩形 1"/>
          <p:cNvSpPr/>
          <p:nvPr/>
        </p:nvSpPr>
        <p:spPr>
          <a:xfrm>
            <a:off x="0" y="0"/>
            <a:ext cx="360000" cy="3240000"/>
          </a:xfrm>
          <a:prstGeom prst="rect">
            <a:avLst/>
          </a:prstGeom>
          <a:solidFill>
            <a:srgbClr val="85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5400000">
            <a:off x="1440000" y="-1440000"/>
            <a:ext cx="360000" cy="3240000"/>
          </a:xfrm>
          <a:prstGeom prst="rect">
            <a:avLst/>
          </a:prstGeom>
          <a:solidFill>
            <a:srgbClr val="85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832000" y="3618000"/>
            <a:ext cx="360000" cy="3240000"/>
          </a:xfrm>
          <a:prstGeom prst="rect">
            <a:avLst/>
          </a:prstGeom>
          <a:solidFill>
            <a:srgbClr val="85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6200000">
            <a:off x="10392000" y="5058000"/>
            <a:ext cx="360000" cy="3240000"/>
          </a:xfrm>
          <a:prstGeom prst="rect">
            <a:avLst/>
          </a:prstGeom>
          <a:solidFill>
            <a:srgbClr val="85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919605" y="1980565"/>
            <a:ext cx="2181860" cy="2896870"/>
            <a:chOff x="3929" y="2338"/>
            <a:chExt cx="3436" cy="4562"/>
          </a:xfrm>
        </p:grpSpPr>
        <p:sp>
          <p:nvSpPr>
            <p:cNvPr id="4097" name="文本框 3"/>
            <p:cNvSpPr txBox="1"/>
            <p:nvPr/>
          </p:nvSpPr>
          <p:spPr>
            <a:xfrm>
              <a:off x="3929" y="2338"/>
              <a:ext cx="3436" cy="1307"/>
            </a:xfrm>
            <a:prstGeom prst="rect">
              <a:avLst/>
            </a:prstGeom>
            <a:noFill/>
            <a:ln w="9525">
              <a:noFill/>
            </a:ln>
          </p:spPr>
          <p:txBody>
            <a:bodyPr wrap="square" anchor="t" anchorCtr="0">
              <a:spAutoFit/>
            </a:bodyPr>
            <a:lstStyle/>
            <a:p>
              <a:pPr algn="ctr"/>
              <a:r>
                <a:rPr lang="zh-CN" altLang="en-US" sz="4800" b="1">
                  <a:latin typeface="微软雅黑" panose="020B0503020204020204" charset="-122"/>
                  <a:ea typeface="微软雅黑" panose="020B0503020204020204" charset="-122"/>
                  <a:cs typeface="微软雅黑" panose="020B0503020204020204" charset="-122"/>
                </a:rPr>
                <a:t>目</a:t>
              </a:r>
              <a:r>
                <a:rPr lang="en-US" altLang="zh-CN" sz="4800" b="1">
                  <a:latin typeface="微软雅黑" panose="020B0503020204020204" charset="-122"/>
                  <a:ea typeface="微软雅黑" panose="020B0503020204020204" charset="-122"/>
                  <a:cs typeface="微软雅黑" panose="020B0503020204020204" charset="-122"/>
                </a:rPr>
                <a:t> </a:t>
              </a:r>
              <a:r>
                <a:rPr lang="zh-CN" altLang="en-US" sz="4800" b="1">
                  <a:latin typeface="微软雅黑" panose="020B0503020204020204" charset="-122"/>
                  <a:ea typeface="微软雅黑" panose="020B0503020204020204" charset="-122"/>
                  <a:cs typeface="微软雅黑" panose="020B0503020204020204" charset="-122"/>
                </a:rPr>
                <a:t>录</a:t>
              </a:r>
              <a:endParaRPr lang="zh-CN" altLang="en-US" sz="4800" b="1">
                <a:latin typeface="微软雅黑" panose="020B0503020204020204" charset="-122"/>
                <a:ea typeface="微软雅黑" panose="020B0503020204020204" charset="-122"/>
                <a:cs typeface="微软雅黑" panose="020B0503020204020204" charset="-122"/>
              </a:endParaRPr>
            </a:p>
          </p:txBody>
        </p:sp>
        <p:pic>
          <p:nvPicPr>
            <p:cNvPr id="8" name="图片 7" descr="创建目录"/>
            <p:cNvPicPr>
              <a:picLocks noChangeAspect="1"/>
            </p:cNvPicPr>
            <p:nvPr/>
          </p:nvPicPr>
          <p:blipFill>
            <a:blip r:embed="rId1"/>
            <a:stretch>
              <a:fillRect/>
            </a:stretch>
          </p:blipFill>
          <p:spPr>
            <a:xfrm>
              <a:off x="3930" y="3900"/>
              <a:ext cx="3435" cy="3000"/>
            </a:xfrm>
            <a:prstGeom prst="rect">
              <a:avLst/>
            </a:prstGeom>
            <a:noFill/>
          </p:spPr>
        </p:pic>
      </p:grpSp>
    </p:spTree>
  </p:cSld>
  <p:clrMapOvr>
    <a:masterClrMapping/>
  </p:clrMapOvr>
  <p:transition advTm="92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gradFill>
            <a:gsLst>
              <a:gs pos="100000">
                <a:srgbClr val="3C1053">
                  <a:alpha val="51000"/>
                </a:srgbClr>
              </a:gs>
              <a:gs pos="0">
                <a:srgbClr val="AD5389"/>
              </a:gs>
            </a:gsLst>
            <a:lin ang="2700000"/>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fontAlgn="base"/>
            <a:endParaRPr lang="zh-CN" altLang="en-US" strike="noStrike" noProof="1"/>
          </a:p>
        </p:txBody>
      </p:sp>
      <p:sp>
        <p:nvSpPr>
          <p:cNvPr id="7" name="矩形 6"/>
          <p:cNvSpPr/>
          <p:nvPr/>
        </p:nvSpPr>
        <p:spPr>
          <a:xfrm>
            <a:off x="1812925" y="1628775"/>
            <a:ext cx="8566150" cy="1284288"/>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altLang="zh-CN" sz="4000" b="1" strike="noStrike" noProof="1">
                <a:solidFill>
                  <a:srgbClr val="812264"/>
                </a:solidFill>
                <a:latin typeface="微软雅黑" panose="020B0503020204020204" charset="-122"/>
                <a:ea typeface="微软雅黑" panose="020B0503020204020204" charset="-122"/>
                <a:cs typeface="微软雅黑" panose="020B0503020204020204" charset="-122"/>
              </a:rPr>
              <a:t>汇报完毕，感谢聆听！</a:t>
            </a:r>
            <a:endParaRPr lang="zh-CN" altLang="en-US" sz="4000" strike="noStrike" noProof="1">
              <a:latin typeface="微软雅黑" panose="020B0503020204020204" charset="-122"/>
              <a:ea typeface="微软雅黑" panose="020B0503020204020204" charset="-122"/>
              <a:cs typeface="微软雅黑" panose="020B0503020204020204" charset="-122"/>
            </a:endParaRPr>
          </a:p>
          <a:p>
            <a:pPr algn="ctr" fontAlgn="base"/>
            <a:r>
              <a:rPr lang="en-US" altLang="zh-CN" sz="4000" b="1" strike="noStrike" noProof="1">
                <a:solidFill>
                  <a:srgbClr val="812264"/>
                </a:solidFill>
                <a:latin typeface="Times New Roman" panose="02020603050405020304" charset="0"/>
                <a:ea typeface="微软雅黑" panose="020B0503020204020204" charset="-122"/>
                <a:cs typeface="Times New Roman" panose="02020603050405020304" charset="0"/>
                <a:sym typeface="+mn-ea"/>
              </a:rPr>
              <a:t>Thanks for your attention</a:t>
            </a:r>
            <a:r>
              <a:rPr lang="zh-CN" altLang="en-US" sz="4000" b="1" strike="noStrike" noProof="1">
                <a:solidFill>
                  <a:srgbClr val="812264"/>
                </a:solidFill>
                <a:latin typeface="Times New Roman" panose="02020603050405020304" charset="0"/>
                <a:ea typeface="微软雅黑" panose="020B0503020204020204" charset="-122"/>
                <a:cs typeface="Times New Roman" panose="02020603050405020304" charset="0"/>
                <a:sym typeface="+mn-ea"/>
              </a:rPr>
              <a:t>！</a:t>
            </a:r>
            <a:endParaRPr lang="zh-CN" altLang="en-US" sz="4000" strike="noStrike" noProof="1">
              <a:latin typeface="Times New Roman" panose="02020603050405020304" charset="0"/>
              <a:ea typeface="微软雅黑" panose="020B0503020204020204" charset="-122"/>
              <a:cs typeface="Times New Roman" panose="02020603050405020304" charset="0"/>
            </a:endParaRPr>
          </a:p>
        </p:txBody>
      </p:sp>
      <p:pic>
        <p:nvPicPr>
          <p:cNvPr id="8" name="图片 7" descr="logo"/>
          <p:cNvPicPr>
            <a:picLocks noChangeAspect="1"/>
          </p:cNvPicPr>
          <p:nvPr>
            <p:custDataLst>
              <p:tags r:id="rId1"/>
            </p:custDataLst>
          </p:nvPr>
        </p:nvPicPr>
        <p:blipFill>
          <a:blip r:embed="rId2"/>
          <a:stretch>
            <a:fillRect/>
          </a:stretch>
        </p:blipFill>
        <p:spPr>
          <a:xfrm>
            <a:off x="4356100" y="5734050"/>
            <a:ext cx="3479800" cy="803275"/>
          </a:xfrm>
          <a:prstGeom prst="rect">
            <a:avLst/>
          </a:prstGeom>
          <a:effectLst>
            <a:outerShdw blurRad="50800" dist="38100" dir="2700000" algn="tl" rotWithShape="0">
              <a:prstClr val="black">
                <a:alpha val="40000"/>
              </a:prstClr>
            </a:outerShdw>
          </a:effectLst>
        </p:spPr>
      </p:pic>
      <p:sp>
        <p:nvSpPr>
          <p:cNvPr id="9" name="矩形 8"/>
          <p:cNvSpPr/>
          <p:nvPr/>
        </p:nvSpPr>
        <p:spPr>
          <a:xfrm>
            <a:off x="4557713" y="3573463"/>
            <a:ext cx="3076575" cy="792163"/>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2400" strike="noStrike" noProof="1">
                <a:latin typeface="微软雅黑" panose="020B0503020204020204" charset="-122"/>
                <a:ea typeface="微软雅黑" panose="020B0503020204020204" charset="-122"/>
              </a:rPr>
              <a:t>汇报人：胡章涛</a:t>
            </a:r>
            <a:endParaRPr lang="zh-CN" altLang="en-US" sz="2400" strike="noStrike" noProof="1">
              <a:latin typeface="微软雅黑" panose="020B0503020204020204" charset="-122"/>
              <a:ea typeface="微软雅黑" panose="020B0503020204020204" charset="-122"/>
            </a:endParaRPr>
          </a:p>
        </p:txBody>
      </p:sp>
      <p:grpSp>
        <p:nvGrpSpPr>
          <p:cNvPr id="10245" name="组合 16"/>
          <p:cNvGrpSpPr/>
          <p:nvPr/>
        </p:nvGrpSpPr>
        <p:grpSpPr>
          <a:xfrm>
            <a:off x="0" y="3078163"/>
            <a:ext cx="731838" cy="3779837"/>
            <a:chOff x="0" y="4847"/>
            <a:chExt cx="1152" cy="5953"/>
          </a:xfrm>
        </p:grpSpPr>
        <p:sp>
          <p:nvSpPr>
            <p:cNvPr id="12" name="矩形 11"/>
            <p:cNvSpPr/>
            <p:nvPr/>
          </p:nvSpPr>
          <p:spPr>
            <a:xfrm>
              <a:off x="0" y="4847"/>
              <a:ext cx="283" cy="5952"/>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 name="矩形 9"/>
            <p:cNvSpPr/>
            <p:nvPr/>
          </p:nvSpPr>
          <p:spPr>
            <a:xfrm>
              <a:off x="870" y="9949"/>
              <a:ext cx="283" cy="850"/>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 name="矩形 10"/>
            <p:cNvSpPr/>
            <p:nvPr/>
          </p:nvSpPr>
          <p:spPr>
            <a:xfrm>
              <a:off x="435" y="9099"/>
              <a:ext cx="283" cy="1700"/>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grpSp>
        <p:nvGrpSpPr>
          <p:cNvPr id="10249" name="组合 17"/>
          <p:cNvGrpSpPr/>
          <p:nvPr/>
        </p:nvGrpSpPr>
        <p:grpSpPr>
          <a:xfrm flipH="1" flipV="1">
            <a:off x="11460163" y="0"/>
            <a:ext cx="731837" cy="3779838"/>
            <a:chOff x="0" y="4847"/>
            <a:chExt cx="1152" cy="5953"/>
          </a:xfrm>
        </p:grpSpPr>
        <p:sp>
          <p:nvSpPr>
            <p:cNvPr id="19" name="矩形 18"/>
            <p:cNvSpPr/>
            <p:nvPr/>
          </p:nvSpPr>
          <p:spPr>
            <a:xfrm>
              <a:off x="0" y="4847"/>
              <a:ext cx="283" cy="5953"/>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0" name="矩形 19"/>
            <p:cNvSpPr/>
            <p:nvPr/>
          </p:nvSpPr>
          <p:spPr>
            <a:xfrm>
              <a:off x="870" y="9950"/>
              <a:ext cx="283" cy="850"/>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1" name="矩形 20"/>
            <p:cNvSpPr/>
            <p:nvPr/>
          </p:nvSpPr>
          <p:spPr>
            <a:xfrm>
              <a:off x="435" y="9099"/>
              <a:ext cx="283" cy="1701"/>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Tree>
  </p:cSld>
  <p:clrMapOvr>
    <a:masterClrMapping/>
  </p:clrMapOvr>
  <p:transition advTm="462"/>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331913"/>
          </a:xfrm>
          <a:prstGeom prst="rect">
            <a:avLst/>
          </a:prstGeom>
          <a:gradFill>
            <a:gsLst>
              <a:gs pos="0">
                <a:srgbClr val="851561"/>
              </a:gs>
              <a:gs pos="100000">
                <a:srgbClr val="64156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2400" strike="noStrike" noProof="1">
                <a:latin typeface="Times New Roman" panose="02020603050405020304" charset="0"/>
                <a:ea typeface="微软雅黑" panose="020B0503020204020204" charset="-122"/>
                <a:cs typeface="Times New Roman" panose="02020603050405020304" charset="0"/>
                <a:sym typeface="+mn-ea"/>
              </a:rPr>
              <a:t>CNTs@Fe</a:t>
            </a:r>
            <a:r>
              <a:rPr lang="zh-CN" sz="2400" strike="noStrike" baseline="-25000" noProof="1">
                <a:latin typeface="Times New Roman" panose="02020603050405020304" charset="0"/>
                <a:ea typeface="微软雅黑" panose="020B0503020204020204" charset="-122"/>
                <a:cs typeface="Times New Roman" panose="02020603050405020304" charset="0"/>
                <a:sym typeface="+mn-ea"/>
              </a:rPr>
              <a:t>2</a:t>
            </a:r>
            <a:r>
              <a:rPr lang="zh-CN" sz="2400" strike="noStrike" noProof="1">
                <a:latin typeface="Times New Roman" panose="02020603050405020304" charset="0"/>
                <a:ea typeface="微软雅黑" panose="020B0503020204020204" charset="-122"/>
                <a:cs typeface="Times New Roman" panose="02020603050405020304" charset="0"/>
                <a:sym typeface="+mn-ea"/>
              </a:rPr>
              <a:t>O</a:t>
            </a:r>
            <a:r>
              <a:rPr lang="zh-CN" sz="2400" strike="noStrike" baseline="-25000" noProof="1">
                <a:latin typeface="Times New Roman" panose="02020603050405020304" charset="0"/>
                <a:ea typeface="微软雅黑" panose="020B0503020204020204" charset="-122"/>
                <a:cs typeface="Times New Roman" panose="02020603050405020304" charset="0"/>
                <a:sym typeface="+mn-ea"/>
              </a:rPr>
              <a:t>3</a:t>
            </a:r>
            <a:r>
              <a:rPr lang="zh-CN" sz="2400" strike="noStrike" noProof="1">
                <a:latin typeface="微软雅黑" panose="020B0503020204020204" charset="-122"/>
                <a:ea typeface="微软雅黑" panose="020B0503020204020204" charset="-122"/>
                <a:cs typeface="微软雅黑" panose="020B0503020204020204" charset="-122"/>
                <a:sym typeface="+mn-ea"/>
              </a:rPr>
              <a:t>材料的构筑及其对锂硫电池电极反应过程的控制机理</a:t>
            </a:r>
            <a:endParaRPr lang="zh-CN" altLang="en-US" sz="2400" strike="noStrike" noProof="1">
              <a:latin typeface="微软雅黑" panose="020B0503020204020204" charset="-122"/>
              <a:ea typeface="微软雅黑" panose="020B0503020204020204" charset="-122"/>
              <a:cs typeface="微软雅黑" panose="020B0503020204020204" charset="-122"/>
            </a:endParaRPr>
          </a:p>
        </p:txBody>
      </p:sp>
      <p:sp>
        <p:nvSpPr>
          <p:cNvPr id="5122" name="文本框 2"/>
          <p:cNvSpPr txBox="1"/>
          <p:nvPr/>
        </p:nvSpPr>
        <p:spPr>
          <a:xfrm>
            <a:off x="3983038" y="3483293"/>
            <a:ext cx="4225925" cy="768350"/>
          </a:xfrm>
          <a:prstGeom prst="rect">
            <a:avLst/>
          </a:prstGeom>
          <a:noFill/>
          <a:ln w="9525">
            <a:noFill/>
          </a:ln>
        </p:spPr>
        <p:txBody>
          <a:bodyPr wrap="square" anchor="ctr" anchorCtr="0">
            <a:spAutoFit/>
          </a:bodyPr>
          <a:lstStyle/>
          <a:p>
            <a:pPr algn="ctr"/>
            <a:r>
              <a:rPr lang="zh-CN" altLang="en-US" sz="4400">
                <a:latin typeface="微软雅黑" panose="020B0503020204020204" charset="-122"/>
                <a:ea typeface="微软雅黑" panose="020B0503020204020204" charset="-122"/>
              </a:rPr>
              <a:t>研究意义和背景</a:t>
            </a:r>
            <a:endParaRPr lang="zh-CN" altLang="en-US" sz="4400">
              <a:latin typeface="微软雅黑" panose="020B0503020204020204" charset="-122"/>
              <a:ea typeface="微软雅黑" panose="020B0503020204020204" charset="-122"/>
            </a:endParaRPr>
          </a:p>
        </p:txBody>
      </p:sp>
      <p:sp>
        <p:nvSpPr>
          <p:cNvPr id="5123" name="文本框 3"/>
          <p:cNvSpPr txBox="1"/>
          <p:nvPr/>
        </p:nvSpPr>
        <p:spPr>
          <a:xfrm>
            <a:off x="4572000" y="2319338"/>
            <a:ext cx="3048000" cy="706755"/>
          </a:xfrm>
          <a:prstGeom prst="rect">
            <a:avLst/>
          </a:prstGeom>
          <a:noFill/>
          <a:ln w="9525">
            <a:noFill/>
          </a:ln>
        </p:spPr>
        <p:txBody>
          <a:bodyPr wrap="square" anchor="t" anchorCtr="0">
            <a:spAutoFit/>
          </a:bodyPr>
          <a:lstStyle/>
          <a:p>
            <a:pPr algn="ctr"/>
            <a:r>
              <a:rPr lang="zh-CN" altLang="en-US" sz="4000">
                <a:latin typeface="微软雅黑" panose="020B0503020204020204" charset="-122"/>
                <a:ea typeface="微软雅黑" panose="020B0503020204020204" charset="-122"/>
              </a:rPr>
              <a:t>第一部分</a:t>
            </a:r>
            <a:endParaRPr lang="zh-CN" altLang="en-US" sz="4000">
              <a:latin typeface="微软雅黑" panose="020B0503020204020204" charset="-122"/>
              <a:ea typeface="微软雅黑" panose="020B0503020204020204" charset="-122"/>
            </a:endParaRPr>
          </a:p>
        </p:txBody>
      </p:sp>
      <p:grpSp>
        <p:nvGrpSpPr>
          <p:cNvPr id="5124" name="组合 19"/>
          <p:cNvGrpSpPr/>
          <p:nvPr/>
        </p:nvGrpSpPr>
        <p:grpSpPr>
          <a:xfrm>
            <a:off x="0" y="5239068"/>
            <a:ext cx="12192000" cy="1620520"/>
            <a:chOff x="1" y="8248"/>
            <a:chExt cx="19199" cy="2551"/>
          </a:xfrm>
        </p:grpSpPr>
        <p:grpSp>
          <p:nvGrpSpPr>
            <p:cNvPr id="5125" name="组合 17"/>
            <p:cNvGrpSpPr/>
            <p:nvPr/>
          </p:nvGrpSpPr>
          <p:grpSpPr>
            <a:xfrm>
              <a:off x="1" y="8248"/>
              <a:ext cx="4384" cy="2551"/>
              <a:chOff x="7408" y="7101"/>
              <a:chExt cx="4384" cy="2551"/>
            </a:xfrm>
          </p:grpSpPr>
          <p:pic>
            <p:nvPicPr>
              <p:cNvPr id="5126" name="Picture 3"/>
              <p:cNvPicPr>
                <a:picLocks noChangeAspect="1"/>
              </p:cNvPicPr>
              <p:nvPr/>
            </p:nvPicPr>
            <p:blipFill>
              <a:blip r:embed="rId1"/>
              <a:stretch>
                <a:fillRect/>
              </a:stretch>
            </p:blipFill>
            <p:spPr>
              <a:xfrm>
                <a:off x="8579" y="7100"/>
                <a:ext cx="2097" cy="2097"/>
              </a:xfrm>
              <a:prstGeom prst="rect">
                <a:avLst/>
              </a:prstGeom>
              <a:noFill/>
              <a:ln w="9525">
                <a:noFill/>
              </a:ln>
            </p:spPr>
          </p:pic>
          <p:sp>
            <p:nvSpPr>
              <p:cNvPr id="6" name="任意多边形 5"/>
              <p:cNvSpPr/>
              <p:nvPr/>
            </p:nvSpPr>
            <p:spPr>
              <a:xfrm>
                <a:off x="7408" y="8122"/>
                <a:ext cx="4384" cy="1531"/>
              </a:xfrm>
              <a:custGeom>
                <a:avLst/>
                <a:gdLst>
                  <a:gd name="connsiteX0" fmla="*/ 0 w 4384"/>
                  <a:gd name="connsiteY0" fmla="*/ 0 h 1531"/>
                  <a:gd name="connsiteX1" fmla="*/ 1013 w 4384"/>
                  <a:gd name="connsiteY1" fmla="*/ 9 h 1531"/>
                  <a:gd name="connsiteX2" fmla="*/ 1255 w 4384"/>
                  <a:gd name="connsiteY2" fmla="*/ 446 h 1531"/>
                  <a:gd name="connsiteX3" fmla="*/ 1360 w 4384"/>
                  <a:gd name="connsiteY3" fmla="*/ 809 h 1531"/>
                  <a:gd name="connsiteX4" fmla="*/ 1813 w 4384"/>
                  <a:gd name="connsiteY4" fmla="*/ 975 h 1531"/>
                  <a:gd name="connsiteX5" fmla="*/ 2191 w 4384"/>
                  <a:gd name="connsiteY5" fmla="*/ 1171 h 1531"/>
                  <a:gd name="connsiteX6" fmla="*/ 2643 w 4384"/>
                  <a:gd name="connsiteY6" fmla="*/ 975 h 1531"/>
                  <a:gd name="connsiteX7" fmla="*/ 3021 w 4384"/>
                  <a:gd name="connsiteY7" fmla="*/ 854 h 1531"/>
                  <a:gd name="connsiteX8" fmla="*/ 3142 w 4384"/>
                  <a:gd name="connsiteY8" fmla="*/ 446 h 1531"/>
                  <a:gd name="connsiteX9" fmla="*/ 3413 w 4384"/>
                  <a:gd name="connsiteY9" fmla="*/ 9 h 1531"/>
                  <a:gd name="connsiteX10" fmla="*/ 4384 w 4384"/>
                  <a:gd name="connsiteY10" fmla="*/ 0 h 1531"/>
                  <a:gd name="connsiteX11" fmla="*/ 4384 w 4384"/>
                  <a:gd name="connsiteY11" fmla="*/ 1531 h 1531"/>
                  <a:gd name="connsiteX12" fmla="*/ 0 w 4384"/>
                  <a:gd name="connsiteY12" fmla="*/ 1531 h 1531"/>
                  <a:gd name="connsiteX13" fmla="*/ 0 w 4384"/>
                  <a:gd name="connsiteY13" fmla="*/ 0 h 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4" h="1531">
                    <a:moveTo>
                      <a:pt x="0" y="0"/>
                    </a:moveTo>
                    <a:lnTo>
                      <a:pt x="1013" y="9"/>
                    </a:lnTo>
                    <a:lnTo>
                      <a:pt x="1255" y="446"/>
                    </a:lnTo>
                    <a:lnTo>
                      <a:pt x="1360" y="809"/>
                    </a:lnTo>
                    <a:lnTo>
                      <a:pt x="1813" y="975"/>
                    </a:lnTo>
                    <a:lnTo>
                      <a:pt x="2191" y="1171"/>
                    </a:lnTo>
                    <a:lnTo>
                      <a:pt x="2643" y="975"/>
                    </a:lnTo>
                    <a:lnTo>
                      <a:pt x="3021" y="854"/>
                    </a:lnTo>
                    <a:lnTo>
                      <a:pt x="3142" y="446"/>
                    </a:lnTo>
                    <a:lnTo>
                      <a:pt x="3413" y="9"/>
                    </a:lnTo>
                    <a:lnTo>
                      <a:pt x="4384" y="0"/>
                    </a:lnTo>
                    <a:lnTo>
                      <a:pt x="4384" y="1531"/>
                    </a:lnTo>
                    <a:lnTo>
                      <a:pt x="0" y="1531"/>
                    </a:lnTo>
                    <a:lnTo>
                      <a:pt x="0" y="0"/>
                    </a:lnTo>
                    <a:close/>
                  </a:path>
                </a:pathLst>
              </a:custGeom>
              <a:gradFill>
                <a:gsLst>
                  <a:gs pos="0">
                    <a:srgbClr val="851561"/>
                  </a:gs>
                  <a:gs pos="100000">
                    <a:srgbClr val="64156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19" name="矩形 18"/>
            <p:cNvSpPr/>
            <p:nvPr/>
          </p:nvSpPr>
          <p:spPr>
            <a:xfrm>
              <a:off x="4270" y="9269"/>
              <a:ext cx="14930" cy="1531"/>
            </a:xfrm>
            <a:prstGeom prst="rect">
              <a:avLst/>
            </a:prstGeom>
            <a:gradFill>
              <a:gsLst>
                <a:gs pos="0">
                  <a:srgbClr val="851561"/>
                </a:gs>
                <a:gs pos="100000">
                  <a:srgbClr val="64156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grpSp>
      <p:sp>
        <p:nvSpPr>
          <p:cNvPr id="4" name="矩形 3"/>
          <p:cNvSpPr/>
          <p:nvPr/>
        </p:nvSpPr>
        <p:spPr>
          <a:xfrm>
            <a:off x="2484120" y="1789748"/>
            <a:ext cx="7223760" cy="36000"/>
          </a:xfrm>
          <a:prstGeom prst="rect">
            <a:avLst/>
          </a:prstGeom>
          <a:solidFill>
            <a:srgbClr val="82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84120" y="4709478"/>
            <a:ext cx="7223760" cy="36000"/>
          </a:xfrm>
          <a:prstGeom prst="rect">
            <a:avLst/>
          </a:prstGeom>
          <a:solidFill>
            <a:srgbClr val="82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Tm="2688"/>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4"/>
          <p:cNvSpPr>
            <a:spLocks noGrp="1"/>
          </p:cNvSpPr>
          <p:nvPr>
            <p:ph type="title"/>
          </p:nvPr>
        </p:nvSpPr>
        <p:spPr>
          <a:xfrm>
            <a:off x="0" y="0"/>
            <a:ext cx="12192000" cy="655320"/>
          </a:xfrm>
          <a:gradFill rotWithShape="1">
            <a:gsLst>
              <a:gs pos="0">
                <a:srgbClr val="FFFFFF">
                  <a:alpha val="100000"/>
                </a:srgbClr>
              </a:gs>
              <a:gs pos="89000">
                <a:srgbClr val="FFFFFF">
                  <a:alpha val="100000"/>
                </a:srgbClr>
              </a:gs>
              <a:gs pos="100000">
                <a:srgbClr val="641561">
                  <a:alpha val="100000"/>
                </a:srgbClr>
              </a:gs>
            </a:gsLst>
            <a:lin ang="5400000"/>
            <a:tileRect/>
          </a:gradFill>
        </p:spPr>
        <p:txBody>
          <a:bodyPr anchor="b" anchorCtr="0"/>
          <a:lstStyle/>
          <a:p>
            <a:pPr algn="l"/>
            <a:r>
              <a:rPr lang="en-US" altLang="zh-CN" sz="3200" b="1">
                <a:latin typeface="微软雅黑" panose="020B0503020204020204" charset="-122"/>
                <a:ea typeface="微软雅黑" panose="020B0503020204020204" charset="-122"/>
                <a:cs typeface="微软雅黑" panose="020B0503020204020204" charset="-122"/>
              </a:rPr>
              <a:t> </a:t>
            </a:r>
            <a:r>
              <a:rPr lang="zh-CN" altLang="en-US" sz="3200" b="1">
                <a:latin typeface="微软雅黑" panose="020B0503020204020204" charset="-122"/>
                <a:ea typeface="微软雅黑" panose="020B0503020204020204" charset="-122"/>
                <a:cs typeface="微软雅黑" panose="020B0503020204020204" charset="-122"/>
              </a:rPr>
              <a:t>一</a:t>
            </a:r>
            <a:r>
              <a:rPr lang="en-US" altLang="zh-CN" sz="3200" b="1">
                <a:latin typeface="微软雅黑" panose="020B0503020204020204" charset="-122"/>
                <a:ea typeface="微软雅黑" panose="020B0503020204020204" charset="-122"/>
                <a:cs typeface="微软雅黑" panose="020B0503020204020204" charset="-122"/>
              </a:rPr>
              <a:t> . </a:t>
            </a:r>
            <a:r>
              <a:rPr lang="zh-CN" altLang="en-US" sz="3200" b="1">
                <a:latin typeface="微软雅黑" panose="020B0503020204020204" charset="-122"/>
                <a:ea typeface="微软雅黑" panose="020B0503020204020204" charset="-122"/>
                <a:cs typeface="微软雅黑" panose="020B0503020204020204" charset="-122"/>
              </a:rPr>
              <a:t>研究意义和背景</a:t>
            </a:r>
            <a:endParaRPr lang="zh-CN" altLang="en-US" sz="3200" b="1">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635" y="6497955"/>
            <a:ext cx="12192000" cy="360680"/>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 name="矩形 11"/>
          <p:cNvSpPr/>
          <p:nvPr/>
        </p:nvSpPr>
        <p:spPr>
          <a:xfrm>
            <a:off x="9582150" y="6237288"/>
            <a:ext cx="2609850" cy="179388"/>
          </a:xfrm>
          <a:prstGeom prst="rect">
            <a:avLst/>
          </a:prstGeom>
          <a:solidFill>
            <a:srgbClr val="85156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 name="矩形 12"/>
          <p:cNvSpPr/>
          <p:nvPr/>
        </p:nvSpPr>
        <p:spPr>
          <a:xfrm>
            <a:off x="10877550" y="5975350"/>
            <a:ext cx="1314450" cy="180975"/>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0" name="文本框 99"/>
          <p:cNvSpPr txBox="1"/>
          <p:nvPr/>
        </p:nvSpPr>
        <p:spPr>
          <a:xfrm>
            <a:off x="6574155" y="2419668"/>
            <a:ext cx="4658360" cy="2295525"/>
          </a:xfrm>
          <a:prstGeom prst="rect">
            <a:avLst/>
          </a:prstGeom>
          <a:noFill/>
          <a:ln w="9525">
            <a:noFill/>
          </a:ln>
        </p:spPr>
        <p:txBody>
          <a:bodyPr>
            <a:noAutofit/>
          </a:bodyPr>
          <a:lstStyle/>
          <a:p>
            <a:pPr indent="457200" algn="just">
              <a:lnSpc>
                <a:spcPct val="125000"/>
              </a:lnSpc>
              <a:spcBef>
                <a:spcPts val="0"/>
              </a:spcBef>
              <a:spcAft>
                <a:spcPts val="0"/>
              </a:spcAft>
            </a:pPr>
            <a:r>
              <a:rPr lang="zh-CN" sz="1800">
                <a:latin typeface="微软雅黑" panose="020B0503020204020204" charset="-122"/>
                <a:ea typeface="微软雅黑" panose="020B0503020204020204" charset="-122"/>
                <a:cs typeface="微软雅黑" panose="020B0503020204020204" charset="-122"/>
              </a:rPr>
              <a:t>目前锂离子电池发展</a:t>
            </a:r>
            <a:r>
              <a:rPr lang="zh-CN" sz="1800">
                <a:latin typeface="微软雅黑" panose="020B0503020204020204" charset="-122"/>
                <a:ea typeface="微软雅黑" panose="020B0503020204020204" charset="-122"/>
                <a:cs typeface="微软雅黑" panose="020B0503020204020204" charset="-122"/>
              </a:rPr>
              <a:t>前景广阔，但锂离子电池正极成本较高，且锂离子电池已很难在能量密度上取得更大突破，锂硫电池以廉价的单质硫为正极材料，理论能量密度达到2600 Wh/kg，被认为是极具潜力的下一代低成本高效储能系统。</a:t>
            </a:r>
            <a:endParaRPr lang="zh-CN" altLang="en-US" sz="1800">
              <a:latin typeface="微软雅黑" panose="020B0503020204020204" charset="-122"/>
              <a:ea typeface="微软雅黑" panose="020B0503020204020204" charset="-122"/>
              <a:cs typeface="微软雅黑" panose="020B0503020204020204" charset="-122"/>
            </a:endParaRPr>
          </a:p>
        </p:txBody>
      </p:sp>
      <p:grpSp>
        <p:nvGrpSpPr>
          <p:cNvPr id="7" name="组合 6"/>
          <p:cNvGrpSpPr/>
          <p:nvPr/>
        </p:nvGrpSpPr>
        <p:grpSpPr>
          <a:xfrm>
            <a:off x="119380" y="635000"/>
            <a:ext cx="359410" cy="720090"/>
            <a:chOff x="1889" y="3585"/>
            <a:chExt cx="566" cy="1134"/>
          </a:xfrm>
        </p:grpSpPr>
        <p:sp>
          <p:nvSpPr>
            <p:cNvPr id="6" name="矩形 5"/>
            <p:cNvSpPr/>
            <p:nvPr/>
          </p:nvSpPr>
          <p:spPr>
            <a:xfrm>
              <a:off x="1889" y="3585"/>
              <a:ext cx="567" cy="1134"/>
            </a:xfrm>
            <a:prstGeom prst="rect">
              <a:avLst/>
            </a:prstGeom>
            <a:solidFill>
              <a:srgbClr val="85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a:off x="1889" y="4152"/>
              <a:ext cx="567" cy="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958215" y="1408430"/>
            <a:ext cx="4657725" cy="3979545"/>
            <a:chOff x="5933" y="3018"/>
            <a:chExt cx="7335" cy="6267"/>
          </a:xfrm>
        </p:grpSpPr>
        <p:pic>
          <p:nvPicPr>
            <p:cNvPr id="4" name="图片 3" descr="24P~VB_8}}_B4)4YX@C)8H0"/>
            <p:cNvPicPr>
              <a:picLocks noChangeAspect="1"/>
            </p:cNvPicPr>
            <p:nvPr/>
          </p:nvPicPr>
          <p:blipFill>
            <a:blip r:embed="rId1"/>
            <a:stretch>
              <a:fillRect/>
            </a:stretch>
          </p:blipFill>
          <p:spPr>
            <a:xfrm>
              <a:off x="5933" y="3018"/>
              <a:ext cx="7335" cy="5520"/>
            </a:xfrm>
            <a:prstGeom prst="rect">
              <a:avLst/>
            </a:prstGeom>
          </p:spPr>
        </p:pic>
        <p:sp>
          <p:nvSpPr>
            <p:cNvPr id="9" name="文本框 8"/>
            <p:cNvSpPr txBox="1"/>
            <p:nvPr/>
          </p:nvSpPr>
          <p:spPr>
            <a:xfrm>
              <a:off x="6238" y="8802"/>
              <a:ext cx="6232" cy="483"/>
            </a:xfrm>
            <a:prstGeom prst="rect">
              <a:avLst/>
            </a:prstGeom>
            <a:noFill/>
          </p:spPr>
          <p:txBody>
            <a:bodyPr wrap="square" rtlCol="0">
              <a:spAutoFit/>
            </a:bodyPr>
            <a:lstStyle/>
            <a:p>
              <a:pPr algn="ctr"/>
              <a:r>
                <a:rPr lang="en-US" altLang="zh-CN" sz="1400">
                  <a:latin typeface="微软雅黑" panose="020B0503020204020204" charset="-122"/>
                  <a:ea typeface="微软雅黑" panose="020B0503020204020204" charset="-122"/>
                  <a:cs typeface="微软雅黑" panose="020B0503020204020204" charset="-122"/>
                </a:rPr>
                <a:t>2019</a:t>
              </a:r>
              <a:r>
                <a:rPr lang="zh-CN" altLang="en-US" sz="1400">
                  <a:latin typeface="微软雅黑" panose="020B0503020204020204" charset="-122"/>
                  <a:ea typeface="微软雅黑" panose="020B0503020204020204" charset="-122"/>
                  <a:cs typeface="微软雅黑" panose="020B0503020204020204" charset="-122"/>
                </a:rPr>
                <a:t>年底</a:t>
              </a:r>
              <a:r>
                <a:rPr lang="en-US" altLang="zh-CN" sz="1400">
                  <a:latin typeface="微软雅黑" panose="020B0503020204020204" charset="-122"/>
                  <a:ea typeface="微软雅黑" panose="020B0503020204020204" charset="-122"/>
                  <a:cs typeface="微软雅黑" panose="020B0503020204020204" charset="-122"/>
                </a:rPr>
                <a:t>我国</a:t>
              </a:r>
              <a:r>
                <a:rPr lang="zh-CN" altLang="en-US" sz="1400">
                  <a:latin typeface="微软雅黑" panose="020B0503020204020204" charset="-122"/>
                  <a:ea typeface="微软雅黑" panose="020B0503020204020204" charset="-122"/>
                  <a:cs typeface="微软雅黑" panose="020B0503020204020204" charset="-122"/>
                </a:rPr>
                <a:t>电化学</a:t>
              </a:r>
              <a:r>
                <a:rPr lang="en-US" altLang="zh-CN" sz="1400">
                  <a:latin typeface="微软雅黑" panose="020B0503020204020204" charset="-122"/>
                  <a:ea typeface="微软雅黑" panose="020B0503020204020204" charset="-122"/>
                  <a:cs typeface="微软雅黑" panose="020B0503020204020204" charset="-122"/>
                </a:rPr>
                <a:t>储能技术的装机规模比例</a:t>
              </a:r>
              <a:endParaRPr lang="en-US" altLang="zh-CN" sz="1400">
                <a:latin typeface="微软雅黑" panose="020B0503020204020204" charset="-122"/>
                <a:ea typeface="微软雅黑" panose="020B0503020204020204" charset="-122"/>
                <a:cs typeface="微软雅黑" panose="020B0503020204020204" charset="-122"/>
              </a:endParaRPr>
            </a:p>
          </p:txBody>
        </p:sp>
      </p:grpSp>
      <p:sp>
        <p:nvSpPr>
          <p:cNvPr id="3" name="文本框 2"/>
          <p:cNvSpPr txBox="1"/>
          <p:nvPr/>
        </p:nvSpPr>
        <p:spPr>
          <a:xfrm>
            <a:off x="623570" y="764858"/>
            <a:ext cx="1584127" cy="460375"/>
          </a:xfrm>
          <a:prstGeom prst="rect">
            <a:avLst/>
          </a:prstGeom>
          <a:solidFill>
            <a:srgbClr val="851561"/>
          </a:solidFill>
          <a:ln>
            <a:noFill/>
          </a:ln>
        </p:spPr>
        <p:txBody>
          <a:bodyPr wrap="square" rtlCol="0">
            <a:spAutoFit/>
          </a:bodyPr>
          <a:lstStyle/>
          <a:p>
            <a:pPr algn="ctr"/>
            <a:r>
              <a:rPr lang="zh-CN" altLang="en-US" sz="2400" dirty="0">
                <a:solidFill>
                  <a:schemeClr val="bg1"/>
                </a:solidFill>
                <a:latin typeface="微软雅黑" panose="020B0503020204020204" charset="-122"/>
                <a:ea typeface="微软雅黑" panose="020B0503020204020204" charset="-122"/>
              </a:rPr>
              <a:t>研究背景</a:t>
            </a:r>
            <a:endParaRPr lang="zh-CN" altLang="en-US" sz="2400" dirty="0">
              <a:solidFill>
                <a:schemeClr val="bg1"/>
              </a:solidFill>
              <a:latin typeface="微软雅黑" panose="020B0503020204020204" charset="-122"/>
              <a:ea typeface="微软雅黑" panose="020B0503020204020204" charset="-122"/>
            </a:endParaRPr>
          </a:p>
        </p:txBody>
      </p:sp>
    </p:spTree>
  </p:cSld>
  <p:clrMapOvr>
    <a:masterClrMapping/>
  </p:clrMapOvr>
  <p:transition advTm="15636"/>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4"/>
          <p:cNvSpPr>
            <a:spLocks noGrp="1"/>
          </p:cNvSpPr>
          <p:nvPr>
            <p:ph type="title"/>
          </p:nvPr>
        </p:nvSpPr>
        <p:spPr>
          <a:xfrm>
            <a:off x="0" y="0"/>
            <a:ext cx="12192000" cy="655320"/>
          </a:xfrm>
          <a:gradFill rotWithShape="1">
            <a:gsLst>
              <a:gs pos="0">
                <a:srgbClr val="FFFFFF">
                  <a:alpha val="100000"/>
                </a:srgbClr>
              </a:gs>
              <a:gs pos="89000">
                <a:srgbClr val="FFFFFF">
                  <a:alpha val="100000"/>
                </a:srgbClr>
              </a:gs>
              <a:gs pos="100000">
                <a:srgbClr val="641561">
                  <a:alpha val="100000"/>
                </a:srgbClr>
              </a:gs>
            </a:gsLst>
            <a:lin ang="5400000"/>
            <a:tileRect/>
          </a:gradFill>
        </p:spPr>
        <p:txBody>
          <a:bodyPr anchor="b" anchorCtr="0"/>
          <a:lstStyle/>
          <a:p>
            <a:pPr algn="l"/>
            <a:r>
              <a:rPr lang="en-US" altLang="zh-CN" sz="3200" b="1">
                <a:latin typeface="微软雅黑" panose="020B0503020204020204" charset="-122"/>
                <a:ea typeface="微软雅黑" panose="020B0503020204020204" charset="-122"/>
                <a:cs typeface="微软雅黑" panose="020B0503020204020204" charset="-122"/>
              </a:rPr>
              <a:t> </a:t>
            </a:r>
            <a:r>
              <a:rPr lang="zh-CN" altLang="en-US" sz="3200" b="1">
                <a:latin typeface="微软雅黑" panose="020B0503020204020204" charset="-122"/>
                <a:ea typeface="微软雅黑" panose="020B0503020204020204" charset="-122"/>
                <a:cs typeface="微软雅黑" panose="020B0503020204020204" charset="-122"/>
              </a:rPr>
              <a:t>一</a:t>
            </a:r>
            <a:r>
              <a:rPr lang="en-US" altLang="zh-CN" sz="3200" b="1">
                <a:latin typeface="微软雅黑" panose="020B0503020204020204" charset="-122"/>
                <a:ea typeface="微软雅黑" panose="020B0503020204020204" charset="-122"/>
                <a:cs typeface="微软雅黑" panose="020B0503020204020204" charset="-122"/>
              </a:rPr>
              <a:t> . </a:t>
            </a:r>
            <a:r>
              <a:rPr lang="zh-CN" altLang="en-US" sz="3200" b="1">
                <a:latin typeface="微软雅黑" panose="020B0503020204020204" charset="-122"/>
                <a:ea typeface="微软雅黑" panose="020B0503020204020204" charset="-122"/>
                <a:cs typeface="微软雅黑" panose="020B0503020204020204" charset="-122"/>
              </a:rPr>
              <a:t>研究意义和背景</a:t>
            </a:r>
            <a:endParaRPr lang="zh-CN" altLang="en-US" sz="3200" b="1">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635" y="6497955"/>
            <a:ext cx="12192000" cy="360680"/>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 name="矩形 11"/>
          <p:cNvSpPr/>
          <p:nvPr/>
        </p:nvSpPr>
        <p:spPr>
          <a:xfrm>
            <a:off x="9582150" y="6237288"/>
            <a:ext cx="2609850" cy="179388"/>
          </a:xfrm>
          <a:prstGeom prst="rect">
            <a:avLst/>
          </a:prstGeom>
          <a:solidFill>
            <a:srgbClr val="85156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 name="矩形 12"/>
          <p:cNvSpPr/>
          <p:nvPr/>
        </p:nvSpPr>
        <p:spPr>
          <a:xfrm>
            <a:off x="10877550" y="5975350"/>
            <a:ext cx="1314450" cy="180975"/>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nvGrpSpPr>
          <p:cNvPr id="10" name="组合 9"/>
          <p:cNvGrpSpPr/>
          <p:nvPr/>
        </p:nvGrpSpPr>
        <p:grpSpPr>
          <a:xfrm>
            <a:off x="4944176" y="4076700"/>
            <a:ext cx="2552700" cy="2309495"/>
            <a:chOff x="10054" y="5740"/>
            <a:chExt cx="4020" cy="3637"/>
          </a:xfrm>
        </p:grpSpPr>
        <p:pic>
          <p:nvPicPr>
            <p:cNvPr id="4" name="图片 3"/>
            <p:cNvPicPr>
              <a:picLocks noChangeAspect="1"/>
            </p:cNvPicPr>
            <p:nvPr/>
          </p:nvPicPr>
          <p:blipFill>
            <a:blip r:embed="rId1"/>
            <a:stretch>
              <a:fillRect/>
            </a:stretch>
          </p:blipFill>
          <p:spPr>
            <a:xfrm>
              <a:off x="10054" y="5740"/>
              <a:ext cx="4020" cy="3015"/>
            </a:xfrm>
            <a:prstGeom prst="rect">
              <a:avLst/>
            </a:prstGeom>
          </p:spPr>
        </p:pic>
        <p:sp>
          <p:nvSpPr>
            <p:cNvPr id="9" name="文本框 8"/>
            <p:cNvSpPr txBox="1"/>
            <p:nvPr/>
          </p:nvSpPr>
          <p:spPr>
            <a:xfrm>
              <a:off x="10902" y="8894"/>
              <a:ext cx="2325" cy="483"/>
            </a:xfrm>
            <a:prstGeom prst="rect">
              <a:avLst/>
            </a:prstGeom>
            <a:noFill/>
          </p:spPr>
          <p:txBody>
            <a:bodyPr wrap="square" rtlCol="0">
              <a:spAutoFit/>
            </a:bodyPr>
            <a:lstStyle/>
            <a:p>
              <a:r>
                <a:rPr lang="zh-CN" altLang="en-US" sz="1400">
                  <a:latin typeface="微软雅黑" panose="020B0503020204020204" charset="-122"/>
                  <a:ea typeface="微软雅黑" panose="020B0503020204020204" charset="-122"/>
                </a:rPr>
                <a:t>穿梭效应原理图</a:t>
              </a:r>
              <a:endParaRPr lang="zh-CN" altLang="en-US" sz="1400">
                <a:latin typeface="微软雅黑" panose="020B0503020204020204" charset="-122"/>
                <a:ea typeface="微软雅黑" panose="020B0503020204020204" charset="-122"/>
              </a:endParaRPr>
            </a:p>
          </p:txBody>
        </p:sp>
      </p:grpSp>
      <p:grpSp>
        <p:nvGrpSpPr>
          <p:cNvPr id="18" name="组合 17"/>
          <p:cNvGrpSpPr/>
          <p:nvPr/>
        </p:nvGrpSpPr>
        <p:grpSpPr>
          <a:xfrm>
            <a:off x="360746" y="4076700"/>
            <a:ext cx="4163695" cy="2228157"/>
            <a:chOff x="1329" y="4419"/>
            <a:chExt cx="8271" cy="4425"/>
          </a:xfrm>
        </p:grpSpPr>
        <p:pic>
          <p:nvPicPr>
            <p:cNvPr id="14" name="图片 13"/>
            <p:cNvPicPr>
              <a:picLocks noChangeAspect="1"/>
            </p:cNvPicPr>
            <p:nvPr/>
          </p:nvPicPr>
          <p:blipFill>
            <a:blip r:embed="rId2"/>
            <a:stretch>
              <a:fillRect/>
            </a:stretch>
          </p:blipFill>
          <p:spPr>
            <a:xfrm>
              <a:off x="1329" y="4419"/>
              <a:ext cx="8271" cy="3708"/>
            </a:xfrm>
            <a:prstGeom prst="rect">
              <a:avLst/>
            </a:prstGeom>
          </p:spPr>
        </p:pic>
        <p:sp>
          <p:nvSpPr>
            <p:cNvPr id="16" name="文本框 15"/>
            <p:cNvSpPr txBox="1"/>
            <p:nvPr/>
          </p:nvSpPr>
          <p:spPr>
            <a:xfrm>
              <a:off x="2599" y="8235"/>
              <a:ext cx="5731" cy="609"/>
            </a:xfrm>
            <a:prstGeom prst="rect">
              <a:avLst/>
            </a:prstGeom>
            <a:noFill/>
          </p:spPr>
          <p:txBody>
            <a:bodyPr wrap="square" rtlCol="0">
              <a:spAutoFit/>
            </a:bodyPr>
            <a:lstStyle/>
            <a:p>
              <a:r>
                <a:rPr lang="zh-CN" altLang="en-US" sz="1400">
                  <a:latin typeface="微软雅黑" panose="020B0503020204020204" charset="-122"/>
                  <a:ea typeface="微软雅黑" panose="020B0503020204020204" charset="-122"/>
                </a:rPr>
                <a:t>锂硫电池第一个循环充放电示意图</a:t>
              </a:r>
              <a:endParaRPr lang="zh-CN" altLang="en-US" sz="1400">
                <a:latin typeface="微软雅黑" panose="020B0503020204020204" charset="-122"/>
                <a:ea typeface="微软雅黑" panose="020B0503020204020204" charset="-122"/>
              </a:endParaRPr>
            </a:p>
          </p:txBody>
        </p:sp>
      </p:grpSp>
      <p:grpSp>
        <p:nvGrpSpPr>
          <p:cNvPr id="22" name="组合 21"/>
          <p:cNvGrpSpPr/>
          <p:nvPr/>
        </p:nvGrpSpPr>
        <p:grpSpPr>
          <a:xfrm>
            <a:off x="7968046" y="4076700"/>
            <a:ext cx="3639820" cy="1348105"/>
            <a:chOff x="10621" y="6874"/>
            <a:chExt cx="5732" cy="2123"/>
          </a:xfrm>
        </p:grpSpPr>
        <p:pic>
          <p:nvPicPr>
            <p:cNvPr id="20" name="图片 19" descr="v2-fb8d3a4d49acd7728a584adc8ca86721_720w"/>
            <p:cNvPicPr>
              <a:picLocks noChangeAspect="1"/>
            </p:cNvPicPr>
            <p:nvPr/>
          </p:nvPicPr>
          <p:blipFill>
            <a:blip r:embed="rId3"/>
            <a:stretch>
              <a:fillRect/>
            </a:stretch>
          </p:blipFill>
          <p:spPr>
            <a:xfrm>
              <a:off x="10621" y="6874"/>
              <a:ext cx="5732" cy="1640"/>
            </a:xfrm>
            <a:prstGeom prst="rect">
              <a:avLst/>
            </a:prstGeom>
          </p:spPr>
        </p:pic>
        <p:sp>
          <p:nvSpPr>
            <p:cNvPr id="21" name="文本框 20"/>
            <p:cNvSpPr txBox="1"/>
            <p:nvPr/>
          </p:nvSpPr>
          <p:spPr>
            <a:xfrm>
              <a:off x="12411" y="8514"/>
              <a:ext cx="2152" cy="483"/>
            </a:xfrm>
            <a:prstGeom prst="rect">
              <a:avLst/>
            </a:prstGeom>
            <a:noFill/>
          </p:spPr>
          <p:txBody>
            <a:bodyPr wrap="square" rtlCol="0">
              <a:spAutoFit/>
            </a:bodyPr>
            <a:lstStyle/>
            <a:p>
              <a:r>
                <a:rPr lang="en-US" altLang="zh-CN" sz="1400">
                  <a:latin typeface="Times New Roman" panose="02020603050405020304" charset="0"/>
                  <a:ea typeface="微软雅黑" panose="020B0503020204020204" charset="-122"/>
                  <a:cs typeface="Times New Roman" panose="02020603050405020304" charset="0"/>
                </a:rPr>
                <a:t>S</a:t>
              </a:r>
              <a:r>
                <a:rPr lang="zh-CN" altLang="en-US" sz="1400">
                  <a:latin typeface="微软雅黑" panose="020B0503020204020204" charset="-122"/>
                  <a:ea typeface="微软雅黑" panose="020B0503020204020204" charset="-122"/>
                  <a:cs typeface="微软雅黑" panose="020B0503020204020204" charset="-122"/>
                </a:rPr>
                <a:t>电极体积膨胀</a:t>
              </a:r>
              <a:endParaRPr lang="zh-CN" altLang="en-US" sz="1400">
                <a:latin typeface="微软雅黑" panose="020B0503020204020204" charset="-122"/>
                <a:ea typeface="微软雅黑" panose="020B0503020204020204" charset="-122"/>
                <a:cs typeface="微软雅黑" panose="020B0503020204020204" charset="-122"/>
              </a:endParaRPr>
            </a:p>
          </p:txBody>
        </p:sp>
      </p:grpSp>
      <p:sp>
        <p:nvSpPr>
          <p:cNvPr id="37" name="文本框 36"/>
          <p:cNvSpPr txBox="1"/>
          <p:nvPr/>
        </p:nvSpPr>
        <p:spPr>
          <a:xfrm>
            <a:off x="4745990" y="1772285"/>
            <a:ext cx="2700020" cy="1800000"/>
          </a:xfrm>
          <a:prstGeom prst="roundRect">
            <a:avLst/>
          </a:prstGeom>
          <a:solidFill>
            <a:srgbClr val="851561"/>
          </a:solidFill>
          <a:ln>
            <a:noFill/>
          </a:ln>
        </p:spPr>
        <p:txBody>
          <a:bodyPr wrap="square" rtlCol="0" anchor="ctr" anchorCtr="0">
            <a:noAutofit/>
          </a:bodyPr>
          <a:lstStyle/>
          <a:p>
            <a:pPr indent="457200" algn="just"/>
            <a:r>
              <a:rPr lang="zh-CN" altLang="en-US" sz="1800">
                <a:solidFill>
                  <a:schemeClr val="bg1"/>
                </a:solidFill>
                <a:latin typeface="微软雅黑" panose="020B0503020204020204" charset="-122"/>
                <a:ea typeface="微软雅黑" panose="020B0503020204020204" charset="-122"/>
                <a:cs typeface="微软雅黑" panose="020B0503020204020204" charset="-122"/>
              </a:rPr>
              <a:t>不同价态的多硫化锂在正负极之间来回被氧化还原并往返迁移引发</a:t>
            </a:r>
            <a:r>
              <a:rPr lang="en-US" altLang="zh-CN" sz="180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800">
                <a:solidFill>
                  <a:srgbClr val="FF0000"/>
                </a:solidFill>
                <a:latin typeface="微软雅黑" panose="020B0503020204020204" charset="-122"/>
                <a:ea typeface="微软雅黑" panose="020B0503020204020204" charset="-122"/>
                <a:cs typeface="微软雅黑" panose="020B0503020204020204" charset="-122"/>
              </a:rPr>
              <a:t>穿梭效应</a:t>
            </a:r>
            <a:r>
              <a:rPr lang="en-US" altLang="zh-CN" sz="1800">
                <a:solidFill>
                  <a:srgbClr val="FF0000"/>
                </a:solidFill>
                <a:latin typeface="微软雅黑" panose="020B0503020204020204" charset="-122"/>
                <a:ea typeface="微软雅黑" panose="020B0503020204020204" charset="-122"/>
                <a:cs typeface="微软雅黑" panose="020B0503020204020204" charset="-122"/>
              </a:rPr>
              <a:t>”</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a:t>
            </a:r>
            <a:endParaRPr lang="zh-CN" altLang="en-US" sz="18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2" name="文本框 31"/>
          <p:cNvSpPr txBox="1"/>
          <p:nvPr/>
        </p:nvSpPr>
        <p:spPr>
          <a:xfrm>
            <a:off x="1022985" y="1772285"/>
            <a:ext cx="2700020" cy="1800000"/>
          </a:xfrm>
          <a:prstGeom prst="roundRect">
            <a:avLst/>
          </a:prstGeom>
          <a:solidFill>
            <a:srgbClr val="851561"/>
          </a:solidFill>
          <a:ln>
            <a:noFill/>
          </a:ln>
        </p:spPr>
        <p:txBody>
          <a:bodyPr wrap="square" rtlCol="0" anchor="ctr" anchorCtr="0">
            <a:noAutofit/>
          </a:bodyPr>
          <a:lstStyle/>
          <a:p>
            <a:pPr indent="457200" algn="just"/>
            <a:r>
              <a:rPr lang="en-US" altLang="zh-CN" sz="1800" dirty="0">
                <a:solidFill>
                  <a:schemeClr val="bg1"/>
                </a:solidFill>
                <a:latin typeface="Times New Roman" panose="02020603050405020304" charset="0"/>
                <a:ea typeface="微软雅黑" panose="020B0503020204020204" charset="-122"/>
                <a:cs typeface="Times New Roman" panose="02020603050405020304" charset="0"/>
              </a:rPr>
              <a:t>S</a:t>
            </a:r>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及放电终产物</a:t>
            </a:r>
            <a:r>
              <a:rPr lang="en-US" altLang="zh-CN" sz="1800" dirty="0">
                <a:solidFill>
                  <a:schemeClr val="bg1"/>
                </a:solidFill>
                <a:latin typeface="Times New Roman" panose="02020603050405020304" charset="0"/>
                <a:ea typeface="微软雅黑" panose="020B0503020204020204" charset="-122"/>
                <a:cs typeface="Times New Roman" panose="02020603050405020304" charset="0"/>
              </a:rPr>
              <a:t>Li</a:t>
            </a:r>
            <a:r>
              <a:rPr lang="en-US" altLang="zh-CN" sz="1800" baseline="-25000" dirty="0">
                <a:solidFill>
                  <a:schemeClr val="bg1"/>
                </a:solidFill>
                <a:latin typeface="Times New Roman" panose="02020603050405020304" charset="0"/>
                <a:ea typeface="微软雅黑" panose="020B0503020204020204" charset="-122"/>
                <a:cs typeface="Times New Roman" panose="02020603050405020304" charset="0"/>
              </a:rPr>
              <a:t>2</a:t>
            </a:r>
            <a:r>
              <a:rPr lang="en-US" altLang="zh-CN" sz="1800" dirty="0">
                <a:solidFill>
                  <a:schemeClr val="bg1"/>
                </a:solidFill>
                <a:latin typeface="Times New Roman" panose="02020603050405020304" charset="0"/>
                <a:ea typeface="微软雅黑" panose="020B0503020204020204" charset="-122"/>
                <a:cs typeface="Times New Roman" panose="02020603050405020304" charset="0"/>
              </a:rPr>
              <a:t>S</a:t>
            </a:r>
            <a:r>
              <a:rPr lang="zh-CN" altLang="en-US" sz="1800" dirty="0">
                <a:solidFill>
                  <a:schemeClr val="bg1"/>
                </a:solidFill>
                <a:latin typeface="Times New Roman" panose="02020603050405020304" charset="0"/>
                <a:ea typeface="微软雅黑" panose="020B0503020204020204" charset="-122"/>
                <a:cs typeface="Times New Roman" panose="02020603050405020304" charset="0"/>
              </a:rPr>
              <a:t>的</a:t>
            </a:r>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电子和离子</a:t>
            </a:r>
            <a:r>
              <a:rPr lang="zh-CN" altLang="en-US" sz="1800" dirty="0">
                <a:solidFill>
                  <a:srgbClr val="FF0000"/>
                </a:solidFill>
                <a:latin typeface="微软雅黑" panose="020B0503020204020204" charset="-122"/>
                <a:ea typeface="微软雅黑" panose="020B0503020204020204" charset="-122"/>
                <a:cs typeface="微软雅黑" panose="020B0503020204020204" charset="-122"/>
              </a:rPr>
              <a:t>导电性较差</a:t>
            </a:r>
            <a:r>
              <a:rPr lang="zh-CN" altLang="en-US" sz="1800" dirty="0">
                <a:solidFill>
                  <a:schemeClr val="bg1"/>
                </a:solidFill>
                <a:latin typeface="微软雅黑" panose="020B0503020204020204" charset="-122"/>
                <a:ea typeface="微软雅黑" panose="020B0503020204020204" charset="-122"/>
                <a:cs typeface="微软雅黑" panose="020B0503020204020204" charset="-122"/>
              </a:rPr>
              <a:t>，导致其在作为正极材料时活性物质利用率低，倍率性能差。</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6" name="文本框 35"/>
          <p:cNvSpPr txBox="1"/>
          <p:nvPr/>
        </p:nvSpPr>
        <p:spPr>
          <a:xfrm>
            <a:off x="8468995" y="1772285"/>
            <a:ext cx="2700020" cy="1800000"/>
          </a:xfrm>
          <a:prstGeom prst="roundRect">
            <a:avLst/>
          </a:prstGeom>
          <a:solidFill>
            <a:srgbClr val="851561"/>
          </a:solidFill>
          <a:ln>
            <a:noFill/>
          </a:ln>
        </p:spPr>
        <p:txBody>
          <a:bodyPr wrap="square" rtlCol="0" anchor="ctr" anchorCtr="0">
            <a:noAutofit/>
          </a:bodyPr>
          <a:lstStyle/>
          <a:p>
            <a:pPr indent="457200" algn="just"/>
            <a:r>
              <a:rPr lang="en-US" altLang="zh-CN" sz="1800">
                <a:solidFill>
                  <a:schemeClr val="bg1"/>
                </a:solidFill>
                <a:latin typeface="Times New Roman" panose="02020603050405020304" charset="0"/>
                <a:ea typeface="微软雅黑" panose="020B0503020204020204" charset="-122"/>
                <a:cs typeface="Times New Roman" panose="02020603050405020304" charset="0"/>
              </a:rPr>
              <a:t>S</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在充放电过程中存在</a:t>
            </a:r>
            <a:r>
              <a:rPr lang="zh-CN" altLang="en-US" sz="1800">
                <a:solidFill>
                  <a:srgbClr val="FF0000"/>
                </a:solidFill>
                <a:latin typeface="微软雅黑" panose="020B0503020204020204" charset="-122"/>
                <a:ea typeface="微软雅黑" panose="020B0503020204020204" charset="-122"/>
                <a:cs typeface="微软雅黑" panose="020B0503020204020204" charset="-122"/>
              </a:rPr>
              <a:t>体积膨胀效应</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，导致活性物质粉碎甚至电极结构的瓦解。</a:t>
            </a:r>
            <a:endParaRPr lang="zh-CN" altLang="en-US" sz="1800">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119380" y="635000"/>
            <a:ext cx="359410" cy="720090"/>
            <a:chOff x="1889" y="3585"/>
            <a:chExt cx="566" cy="1134"/>
          </a:xfrm>
        </p:grpSpPr>
        <p:sp>
          <p:nvSpPr>
            <p:cNvPr id="3" name="矩形 2"/>
            <p:cNvSpPr/>
            <p:nvPr/>
          </p:nvSpPr>
          <p:spPr>
            <a:xfrm>
              <a:off x="1889" y="3585"/>
              <a:ext cx="567" cy="1134"/>
            </a:xfrm>
            <a:prstGeom prst="rect">
              <a:avLst/>
            </a:prstGeom>
            <a:solidFill>
              <a:srgbClr val="85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1889" y="4152"/>
              <a:ext cx="567" cy="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623570" y="764858"/>
            <a:ext cx="1584127" cy="460375"/>
          </a:xfrm>
          <a:prstGeom prst="rect">
            <a:avLst/>
          </a:prstGeom>
          <a:solidFill>
            <a:srgbClr val="851561"/>
          </a:solidFill>
          <a:ln>
            <a:noFill/>
          </a:ln>
        </p:spPr>
        <p:txBody>
          <a:bodyPr wrap="square" rtlCol="0">
            <a:spAutoFit/>
          </a:bodyPr>
          <a:lstStyle/>
          <a:p>
            <a:pPr algn="ctr"/>
            <a:r>
              <a:rPr lang="zh-CN" altLang="en-US" sz="2400" dirty="0">
                <a:solidFill>
                  <a:schemeClr val="bg1"/>
                </a:solidFill>
                <a:latin typeface="微软雅黑" panose="020B0503020204020204" charset="-122"/>
                <a:ea typeface="微软雅黑" panose="020B0503020204020204" charset="-122"/>
              </a:rPr>
              <a:t>科学问题</a:t>
            </a:r>
            <a:endParaRPr lang="zh-CN" altLang="en-US" sz="2400" dirty="0">
              <a:solidFill>
                <a:schemeClr val="bg1"/>
              </a:solidFill>
              <a:latin typeface="微软雅黑" panose="020B0503020204020204" charset="-122"/>
              <a:ea typeface="微软雅黑" panose="020B0503020204020204" charset="-122"/>
            </a:endParaRPr>
          </a:p>
        </p:txBody>
      </p:sp>
    </p:spTree>
  </p:cSld>
  <p:clrMapOvr>
    <a:masterClrMapping/>
  </p:clrMapOvr>
  <p:transition advTm="16324"/>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4"/>
          <p:cNvSpPr>
            <a:spLocks noGrp="1"/>
          </p:cNvSpPr>
          <p:nvPr>
            <p:ph type="title"/>
          </p:nvPr>
        </p:nvSpPr>
        <p:spPr>
          <a:xfrm>
            <a:off x="0" y="0"/>
            <a:ext cx="12192000" cy="655320"/>
          </a:xfrm>
          <a:gradFill rotWithShape="1">
            <a:gsLst>
              <a:gs pos="0">
                <a:srgbClr val="FFFFFF">
                  <a:alpha val="100000"/>
                </a:srgbClr>
              </a:gs>
              <a:gs pos="89000">
                <a:srgbClr val="FFFFFF">
                  <a:alpha val="100000"/>
                </a:srgbClr>
              </a:gs>
              <a:gs pos="100000">
                <a:srgbClr val="641561">
                  <a:alpha val="100000"/>
                </a:srgbClr>
              </a:gs>
            </a:gsLst>
            <a:lin ang="5400000"/>
            <a:tileRect/>
          </a:gradFill>
        </p:spPr>
        <p:txBody>
          <a:bodyPr anchor="b" anchorCtr="0"/>
          <a:lstStyle/>
          <a:p>
            <a:pPr algn="l"/>
            <a:r>
              <a:rPr lang="en-US" altLang="zh-CN" sz="3200" b="1">
                <a:latin typeface="微软雅黑" panose="020B0503020204020204" charset="-122"/>
                <a:ea typeface="微软雅黑" panose="020B0503020204020204" charset="-122"/>
                <a:cs typeface="微软雅黑" panose="020B0503020204020204" charset="-122"/>
              </a:rPr>
              <a:t> </a:t>
            </a:r>
            <a:r>
              <a:rPr lang="zh-CN" altLang="en-US" sz="3200" b="1">
                <a:latin typeface="微软雅黑" panose="020B0503020204020204" charset="-122"/>
                <a:ea typeface="微软雅黑" panose="020B0503020204020204" charset="-122"/>
                <a:cs typeface="微软雅黑" panose="020B0503020204020204" charset="-122"/>
              </a:rPr>
              <a:t>一</a:t>
            </a:r>
            <a:r>
              <a:rPr lang="en-US" altLang="zh-CN" sz="3200" b="1">
                <a:latin typeface="微软雅黑" panose="020B0503020204020204" charset="-122"/>
                <a:ea typeface="微软雅黑" panose="020B0503020204020204" charset="-122"/>
                <a:cs typeface="微软雅黑" panose="020B0503020204020204" charset="-122"/>
              </a:rPr>
              <a:t> . </a:t>
            </a:r>
            <a:r>
              <a:rPr lang="zh-CN" altLang="en-US" sz="3200" b="1">
                <a:latin typeface="微软雅黑" panose="020B0503020204020204" charset="-122"/>
                <a:ea typeface="微软雅黑" panose="020B0503020204020204" charset="-122"/>
                <a:cs typeface="微软雅黑" panose="020B0503020204020204" charset="-122"/>
              </a:rPr>
              <a:t>研究意义和背景</a:t>
            </a:r>
            <a:endParaRPr lang="zh-CN" altLang="en-US" sz="3200" b="1">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635" y="6497955"/>
            <a:ext cx="12192000" cy="360680"/>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 name="矩形 11"/>
          <p:cNvSpPr/>
          <p:nvPr/>
        </p:nvSpPr>
        <p:spPr>
          <a:xfrm>
            <a:off x="9582150" y="6237288"/>
            <a:ext cx="2609850" cy="179388"/>
          </a:xfrm>
          <a:prstGeom prst="rect">
            <a:avLst/>
          </a:prstGeom>
          <a:solidFill>
            <a:srgbClr val="85156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 name="矩形 12"/>
          <p:cNvSpPr/>
          <p:nvPr/>
        </p:nvSpPr>
        <p:spPr>
          <a:xfrm>
            <a:off x="10877550" y="5975350"/>
            <a:ext cx="1314450" cy="180975"/>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 name="文本框 3"/>
          <p:cNvSpPr txBox="1"/>
          <p:nvPr/>
        </p:nvSpPr>
        <p:spPr>
          <a:xfrm>
            <a:off x="1055370" y="1268730"/>
            <a:ext cx="4307840" cy="1828165"/>
          </a:xfrm>
          <a:prstGeom prst="rect">
            <a:avLst/>
          </a:prstGeom>
          <a:solidFill>
            <a:srgbClr val="851561"/>
          </a:solidFill>
        </p:spPr>
        <p:txBody>
          <a:bodyPr wrap="square" rtlCol="0">
            <a:noAutofit/>
          </a:bodyPr>
          <a:lstStyle/>
          <a:p>
            <a:pPr algn="just">
              <a:lnSpc>
                <a:spcPct val="125000"/>
              </a:lnSpc>
              <a:spcBef>
                <a:spcPts val="0"/>
              </a:spcBef>
              <a:buClrTx/>
              <a:buSzTx/>
              <a:buFontTx/>
            </a:pPr>
            <a:r>
              <a:rPr lang="zh-CN" altLang="en-US" sz="1800" b="1" dirty="0">
                <a:solidFill>
                  <a:schemeClr val="bg1"/>
                </a:solidFill>
                <a:latin typeface="微软雅黑" panose="020B0503020204020204" charset="-122"/>
                <a:ea typeface="微软雅黑" panose="020B0503020204020204" charset="-122"/>
              </a:rPr>
              <a:t>碳材料在锂硫电池中的研究进展</a:t>
            </a:r>
            <a:endParaRPr lang="zh-CN" altLang="en-US" sz="1800" b="1" dirty="0">
              <a:solidFill>
                <a:schemeClr val="bg1"/>
              </a:solidFill>
              <a:latin typeface="微软雅黑" panose="020B0503020204020204" charset="-122"/>
              <a:ea typeface="微软雅黑" panose="020B0503020204020204" charset="-122"/>
            </a:endParaRPr>
          </a:p>
          <a:p>
            <a:pPr indent="457200" algn="just">
              <a:lnSpc>
                <a:spcPct val="125000"/>
              </a:lnSpc>
              <a:spcBef>
                <a:spcPts val="0"/>
              </a:spcBef>
              <a:buClrTx/>
              <a:buSzTx/>
              <a:buFontTx/>
            </a:pPr>
            <a:r>
              <a:rPr lang="zh-CN" altLang="en-US" sz="1800" dirty="0">
                <a:solidFill>
                  <a:schemeClr val="bg1"/>
                </a:solidFill>
                <a:latin typeface="微软雅黑" panose="020B0503020204020204" charset="-122"/>
                <a:ea typeface="微软雅黑" panose="020B0503020204020204" charset="-122"/>
              </a:rPr>
              <a:t>碳材料具有较好的导电性与较高的比表面积，碳材料的引入有效的改善了单质硫的</a:t>
            </a:r>
            <a:r>
              <a:rPr lang="zh-CN" altLang="en-US" sz="1800" dirty="0">
                <a:solidFill>
                  <a:srgbClr val="FF0000"/>
                </a:solidFill>
                <a:latin typeface="微软雅黑" panose="020B0503020204020204" charset="-122"/>
                <a:ea typeface="微软雅黑" panose="020B0503020204020204" charset="-122"/>
              </a:rPr>
              <a:t>导电能力</a:t>
            </a:r>
            <a:r>
              <a:rPr lang="zh-CN" altLang="en-US" sz="1800" dirty="0">
                <a:solidFill>
                  <a:schemeClr val="bg1"/>
                </a:solidFill>
                <a:latin typeface="微软雅黑" panose="020B0503020204020204" charset="-122"/>
                <a:ea typeface="微软雅黑" panose="020B0503020204020204" charset="-122"/>
              </a:rPr>
              <a:t>，且多孔性对液态多硫化锂的</a:t>
            </a:r>
            <a:r>
              <a:rPr lang="zh-CN" altLang="en-US" sz="1800" dirty="0">
                <a:solidFill>
                  <a:srgbClr val="FF0000"/>
                </a:solidFill>
                <a:latin typeface="微软雅黑" panose="020B0503020204020204" charset="-122"/>
                <a:ea typeface="微软雅黑" panose="020B0503020204020204" charset="-122"/>
              </a:rPr>
              <a:t>吸附</a:t>
            </a:r>
            <a:r>
              <a:rPr lang="zh-CN" altLang="en-US" sz="1800" dirty="0">
                <a:solidFill>
                  <a:schemeClr val="bg1"/>
                </a:solidFill>
                <a:latin typeface="微软雅黑" panose="020B0503020204020204" charset="-122"/>
                <a:ea typeface="微软雅黑" panose="020B0503020204020204" charset="-122"/>
              </a:rPr>
              <a:t>能提高性能</a:t>
            </a:r>
            <a:endParaRPr lang="zh-CN" altLang="en-US" sz="1800" dirty="0">
              <a:solidFill>
                <a:schemeClr val="bg1"/>
              </a:solidFill>
              <a:latin typeface="微软雅黑" panose="020B0503020204020204" charset="-122"/>
              <a:ea typeface="微软雅黑" panose="020B0503020204020204" charset="-122"/>
            </a:endParaRPr>
          </a:p>
        </p:txBody>
      </p:sp>
      <p:sp>
        <p:nvSpPr>
          <p:cNvPr id="3" name="文本框 2"/>
          <p:cNvSpPr txBox="1"/>
          <p:nvPr/>
        </p:nvSpPr>
        <p:spPr>
          <a:xfrm>
            <a:off x="1055370" y="4220845"/>
            <a:ext cx="4307840" cy="1865630"/>
          </a:xfrm>
          <a:prstGeom prst="rect">
            <a:avLst/>
          </a:prstGeom>
          <a:solidFill>
            <a:srgbClr val="851561"/>
          </a:solidFill>
        </p:spPr>
        <p:txBody>
          <a:bodyPr wrap="square" rtlCol="0">
            <a:noAutofit/>
          </a:bodyPr>
          <a:lstStyle/>
          <a:p>
            <a:pPr algn="just">
              <a:lnSpc>
                <a:spcPct val="125000"/>
              </a:lnSpc>
              <a:spcBef>
                <a:spcPts val="0"/>
              </a:spcBef>
              <a:buClrTx/>
              <a:buSzTx/>
              <a:buFontTx/>
            </a:pPr>
            <a:r>
              <a:rPr lang="zh-CN" altLang="en-US" sz="1800" b="1" dirty="0">
                <a:solidFill>
                  <a:schemeClr val="bg1"/>
                </a:solidFill>
                <a:latin typeface="微软雅黑" panose="020B0503020204020204" charset="-122"/>
                <a:ea typeface="微软雅黑" panose="020B0503020204020204" charset="-122"/>
              </a:rPr>
              <a:t>极性基团在锂硫电池中的研究进展</a:t>
            </a:r>
            <a:endParaRPr lang="zh-CN" altLang="en-US" sz="1800" b="1" dirty="0">
              <a:solidFill>
                <a:schemeClr val="bg1"/>
              </a:solidFill>
              <a:latin typeface="微软雅黑" panose="020B0503020204020204" charset="-122"/>
              <a:ea typeface="微软雅黑" panose="020B0503020204020204" charset="-122"/>
            </a:endParaRPr>
          </a:p>
          <a:p>
            <a:pPr indent="457200" algn="just">
              <a:lnSpc>
                <a:spcPct val="125000"/>
              </a:lnSpc>
              <a:spcBef>
                <a:spcPts val="0"/>
              </a:spcBef>
              <a:buClrTx/>
              <a:buSzTx/>
              <a:buFontTx/>
            </a:pPr>
            <a:r>
              <a:rPr lang="zh-CN" altLang="en-US" sz="1800" dirty="0">
                <a:solidFill>
                  <a:schemeClr val="bg1"/>
                </a:solidFill>
                <a:latin typeface="微软雅黑" panose="020B0503020204020204" charset="-122"/>
                <a:ea typeface="微软雅黑" panose="020B0503020204020204" charset="-122"/>
              </a:rPr>
              <a:t>引入极性材料明显增强了储硫载体对多硫化锂的</a:t>
            </a:r>
            <a:r>
              <a:rPr lang="zh-CN" altLang="en-US" sz="1800" dirty="0">
                <a:solidFill>
                  <a:srgbClr val="FF0000"/>
                </a:solidFill>
                <a:latin typeface="微软雅黑" panose="020B0503020204020204" charset="-122"/>
                <a:ea typeface="微软雅黑" panose="020B0503020204020204" charset="-122"/>
              </a:rPr>
              <a:t>吸附</a:t>
            </a:r>
            <a:r>
              <a:rPr lang="zh-CN" altLang="en-US" sz="1800" dirty="0">
                <a:solidFill>
                  <a:schemeClr val="bg1"/>
                </a:solidFill>
                <a:latin typeface="微软雅黑" panose="020B0503020204020204" charset="-122"/>
                <a:ea typeface="微软雅黑" panose="020B0503020204020204" charset="-122"/>
              </a:rPr>
              <a:t>能力，也</a:t>
            </a:r>
            <a:r>
              <a:rPr lang="zh-CN" altLang="en-US" sz="1800" dirty="0">
                <a:solidFill>
                  <a:srgbClr val="FF0000"/>
                </a:solidFill>
                <a:latin typeface="微软雅黑" panose="020B0503020204020204" charset="-122"/>
                <a:ea typeface="微软雅黑" panose="020B0503020204020204" charset="-122"/>
              </a:rPr>
              <a:t>催化</a:t>
            </a:r>
            <a:r>
              <a:rPr lang="zh-CN" altLang="en-US" sz="1800" dirty="0">
                <a:solidFill>
                  <a:schemeClr val="bg1"/>
                </a:solidFill>
                <a:latin typeface="微软雅黑" panose="020B0503020204020204" charset="-122"/>
                <a:ea typeface="微软雅黑" panose="020B0503020204020204" charset="-122"/>
              </a:rPr>
              <a:t>了多硫化锂的转变，从而有效的提升了锂硫电池的循环稳定性能</a:t>
            </a:r>
            <a:endParaRPr lang="zh-CN" altLang="en-US" sz="1800" dirty="0">
              <a:solidFill>
                <a:schemeClr val="bg1"/>
              </a:solidFill>
              <a:latin typeface="微软雅黑" panose="020B0503020204020204" charset="-122"/>
              <a:ea typeface="微软雅黑" panose="020B0503020204020204" charset="-122"/>
            </a:endParaRPr>
          </a:p>
        </p:txBody>
      </p:sp>
      <p:sp>
        <p:nvSpPr>
          <p:cNvPr id="9" name="加号 8"/>
          <p:cNvSpPr/>
          <p:nvPr/>
        </p:nvSpPr>
        <p:spPr>
          <a:xfrm>
            <a:off x="2752090" y="3201670"/>
            <a:ext cx="914400" cy="914400"/>
          </a:xfrm>
          <a:prstGeom prst="mathPlus">
            <a:avLst/>
          </a:prstGeom>
          <a:solidFill>
            <a:srgbClr val="85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6586220" y="3880485"/>
            <a:ext cx="5008880" cy="1713865"/>
            <a:chOff x="9861" y="5225"/>
            <a:chExt cx="7888" cy="2699"/>
          </a:xfrm>
        </p:grpSpPr>
        <p:grpSp>
          <p:nvGrpSpPr>
            <p:cNvPr id="14" name="组合 13"/>
            <p:cNvGrpSpPr/>
            <p:nvPr/>
          </p:nvGrpSpPr>
          <p:grpSpPr>
            <a:xfrm>
              <a:off x="9861" y="5225"/>
              <a:ext cx="7888" cy="2024"/>
              <a:chOff x="9487" y="4070"/>
              <a:chExt cx="7888" cy="2024"/>
            </a:xfrm>
          </p:grpSpPr>
          <p:pic>
            <p:nvPicPr>
              <p:cNvPr id="2" name="图片 1"/>
              <p:cNvPicPr>
                <a:picLocks noChangeAspect="1"/>
              </p:cNvPicPr>
              <p:nvPr/>
            </p:nvPicPr>
            <p:blipFill>
              <a:blip r:embed="rId1"/>
              <a:stretch>
                <a:fillRect/>
              </a:stretch>
            </p:blipFill>
            <p:spPr>
              <a:xfrm>
                <a:off x="9487" y="4070"/>
                <a:ext cx="3630" cy="2025"/>
              </a:xfrm>
              <a:prstGeom prst="rect">
                <a:avLst/>
              </a:prstGeom>
            </p:spPr>
          </p:pic>
          <p:pic>
            <p:nvPicPr>
              <p:cNvPr id="10" name="图片 9"/>
              <p:cNvPicPr>
                <a:picLocks noChangeAspect="1"/>
              </p:cNvPicPr>
              <p:nvPr/>
            </p:nvPicPr>
            <p:blipFill>
              <a:blip r:embed="rId2"/>
              <a:stretch>
                <a:fillRect/>
              </a:stretch>
            </p:blipFill>
            <p:spPr>
              <a:xfrm>
                <a:off x="13115" y="4152"/>
                <a:ext cx="4260" cy="1860"/>
              </a:xfrm>
              <a:prstGeom prst="rect">
                <a:avLst/>
              </a:prstGeom>
            </p:spPr>
          </p:pic>
        </p:grpSp>
        <p:sp>
          <p:nvSpPr>
            <p:cNvPr id="16" name="文本框 15"/>
            <p:cNvSpPr txBox="1"/>
            <p:nvPr/>
          </p:nvSpPr>
          <p:spPr>
            <a:xfrm>
              <a:off x="11868" y="7441"/>
              <a:ext cx="4023" cy="483"/>
            </a:xfrm>
            <a:prstGeom prst="rect">
              <a:avLst/>
            </a:prstGeom>
            <a:noFill/>
          </p:spPr>
          <p:txBody>
            <a:bodyPr wrap="square" rtlCol="0">
              <a:spAutoFit/>
            </a:bodyPr>
            <a:lstStyle/>
            <a:p>
              <a:r>
                <a:rPr lang="en-US" altLang="zh-CN" sz="1400">
                  <a:latin typeface="Times New Roman" panose="02020603050405020304" charset="0"/>
                  <a:ea typeface="微软雅黑" panose="020B0503020204020204" charset="-122"/>
                  <a:cs typeface="Times New Roman" panose="02020603050405020304" charset="0"/>
                </a:rPr>
                <a:t>Ti</a:t>
              </a:r>
              <a:r>
                <a:rPr lang="en-US" altLang="zh-CN" sz="1400" baseline="-25000">
                  <a:latin typeface="Times New Roman" panose="02020603050405020304" charset="0"/>
                  <a:ea typeface="微软雅黑" panose="020B0503020204020204" charset="-122"/>
                  <a:cs typeface="Times New Roman" panose="02020603050405020304" charset="0"/>
                </a:rPr>
                <a:t>4</a:t>
              </a:r>
              <a:r>
                <a:rPr lang="en-US" altLang="zh-CN" sz="1400">
                  <a:latin typeface="Times New Roman" panose="02020603050405020304" charset="0"/>
                  <a:ea typeface="微软雅黑" panose="020B0503020204020204" charset="-122"/>
                  <a:cs typeface="Times New Roman" panose="02020603050405020304" charset="0"/>
                </a:rPr>
                <a:t>O</a:t>
              </a:r>
              <a:r>
                <a:rPr lang="en-US" altLang="zh-CN" sz="1400" baseline="-25000">
                  <a:latin typeface="Times New Roman" panose="02020603050405020304" charset="0"/>
                  <a:ea typeface="微软雅黑" panose="020B0503020204020204" charset="-122"/>
                  <a:cs typeface="Times New Roman" panose="02020603050405020304" charset="0"/>
                </a:rPr>
                <a:t>7</a:t>
              </a:r>
              <a:r>
                <a:rPr lang="zh-CN" altLang="en-US" sz="1400">
                  <a:latin typeface="微软雅黑" panose="020B0503020204020204" charset="-122"/>
                  <a:ea typeface="微软雅黑" panose="020B0503020204020204" charset="-122"/>
                  <a:cs typeface="微软雅黑" panose="020B0503020204020204" charset="-122"/>
                </a:rPr>
                <a:t>和</a:t>
              </a:r>
              <a:r>
                <a:rPr lang="en-US" altLang="zh-CN" sz="1400">
                  <a:latin typeface="Times New Roman" panose="02020603050405020304" charset="0"/>
                  <a:ea typeface="微软雅黑" panose="020B0503020204020204" charset="-122"/>
                  <a:cs typeface="Times New Roman" panose="02020603050405020304" charset="0"/>
                </a:rPr>
                <a:t>TiC</a:t>
              </a:r>
              <a:r>
                <a:rPr lang="zh-CN" altLang="en-US" sz="1400">
                  <a:latin typeface="微软雅黑" panose="020B0503020204020204" charset="-122"/>
                  <a:ea typeface="微软雅黑" panose="020B0503020204020204" charset="-122"/>
                  <a:cs typeface="微软雅黑" panose="020B0503020204020204" charset="-122"/>
                </a:rPr>
                <a:t>抑制多硫化锂穿梭</a:t>
              </a:r>
              <a:endParaRPr lang="zh-CN" altLang="en-US" sz="1400">
                <a:latin typeface="微软雅黑" panose="020B0503020204020204" charset="-122"/>
                <a:ea typeface="微软雅黑" panose="020B0503020204020204" charset="-122"/>
                <a:cs typeface="微软雅黑" panose="020B0503020204020204" charset="-122"/>
              </a:endParaRPr>
            </a:p>
          </p:txBody>
        </p:sp>
      </p:grpSp>
      <p:grpSp>
        <p:nvGrpSpPr>
          <p:cNvPr id="22" name="组合 21"/>
          <p:cNvGrpSpPr/>
          <p:nvPr/>
        </p:nvGrpSpPr>
        <p:grpSpPr>
          <a:xfrm>
            <a:off x="6527800" y="1628775"/>
            <a:ext cx="5067300" cy="1558290"/>
            <a:chOff x="9737" y="2807"/>
            <a:chExt cx="7980" cy="2454"/>
          </a:xfrm>
        </p:grpSpPr>
        <p:pic>
          <p:nvPicPr>
            <p:cNvPr id="19" name="图片 18"/>
            <p:cNvPicPr>
              <a:picLocks noChangeAspect="1"/>
            </p:cNvPicPr>
            <p:nvPr/>
          </p:nvPicPr>
          <p:blipFill>
            <a:blip r:embed="rId3"/>
            <a:stretch>
              <a:fillRect/>
            </a:stretch>
          </p:blipFill>
          <p:spPr>
            <a:xfrm>
              <a:off x="9737" y="2807"/>
              <a:ext cx="7980" cy="1800"/>
            </a:xfrm>
            <a:prstGeom prst="rect">
              <a:avLst/>
            </a:prstGeom>
          </p:spPr>
        </p:pic>
        <p:sp>
          <p:nvSpPr>
            <p:cNvPr id="21" name="文本框 20"/>
            <p:cNvSpPr txBox="1"/>
            <p:nvPr/>
          </p:nvSpPr>
          <p:spPr>
            <a:xfrm>
              <a:off x="12548" y="4778"/>
              <a:ext cx="2358" cy="483"/>
            </a:xfrm>
            <a:prstGeom prst="rect">
              <a:avLst/>
            </a:prstGeom>
            <a:noFill/>
          </p:spPr>
          <p:txBody>
            <a:bodyPr wrap="square" rtlCol="0">
              <a:spAutoFit/>
            </a:bodyPr>
            <a:lstStyle/>
            <a:p>
              <a:r>
                <a:rPr lang="zh-CN" altLang="en-US" sz="1400">
                  <a:latin typeface="微软雅黑" panose="020B0503020204020204" charset="-122"/>
                  <a:ea typeface="微软雅黑" panose="020B0503020204020204" charset="-122"/>
                </a:rPr>
                <a:t>碳纳米管封装硫</a:t>
              </a:r>
              <a:endParaRPr lang="zh-CN" altLang="en-US" sz="1400">
                <a:latin typeface="微软雅黑" panose="020B0503020204020204" charset="-122"/>
                <a:ea typeface="微软雅黑" panose="020B0503020204020204" charset="-122"/>
              </a:endParaRPr>
            </a:p>
          </p:txBody>
        </p:sp>
      </p:grpSp>
      <p:grpSp>
        <p:nvGrpSpPr>
          <p:cNvPr id="15" name="组合 14"/>
          <p:cNvGrpSpPr/>
          <p:nvPr/>
        </p:nvGrpSpPr>
        <p:grpSpPr>
          <a:xfrm>
            <a:off x="119380" y="635000"/>
            <a:ext cx="359410" cy="720090"/>
            <a:chOff x="1889" y="3585"/>
            <a:chExt cx="566" cy="1134"/>
          </a:xfrm>
        </p:grpSpPr>
        <p:sp>
          <p:nvSpPr>
            <p:cNvPr id="18" name="矩形 17"/>
            <p:cNvSpPr/>
            <p:nvPr/>
          </p:nvSpPr>
          <p:spPr>
            <a:xfrm>
              <a:off x="1889" y="3585"/>
              <a:ext cx="567" cy="1134"/>
            </a:xfrm>
            <a:prstGeom prst="rect">
              <a:avLst/>
            </a:prstGeom>
            <a:solidFill>
              <a:srgbClr val="85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a:off x="1889" y="4152"/>
              <a:ext cx="567" cy="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623570" y="764858"/>
            <a:ext cx="1584127" cy="460375"/>
          </a:xfrm>
          <a:prstGeom prst="rect">
            <a:avLst/>
          </a:prstGeom>
          <a:solidFill>
            <a:srgbClr val="851561"/>
          </a:solidFill>
          <a:ln>
            <a:noFill/>
          </a:ln>
        </p:spPr>
        <p:txBody>
          <a:bodyPr wrap="square" rtlCol="0">
            <a:spAutoFit/>
          </a:bodyPr>
          <a:lstStyle/>
          <a:p>
            <a:pPr algn="ctr"/>
            <a:r>
              <a:rPr lang="zh-CN" altLang="en-US" sz="2400" dirty="0">
                <a:solidFill>
                  <a:schemeClr val="bg1"/>
                </a:solidFill>
                <a:latin typeface="微软雅黑" panose="020B0503020204020204" charset="-122"/>
                <a:ea typeface="微软雅黑" panose="020B0503020204020204" charset="-122"/>
              </a:rPr>
              <a:t>研究现状</a:t>
            </a:r>
            <a:endParaRPr lang="zh-CN" altLang="en-US" sz="2400" dirty="0">
              <a:solidFill>
                <a:schemeClr val="bg1"/>
              </a:solidFill>
              <a:latin typeface="微软雅黑" panose="020B0503020204020204" charset="-122"/>
              <a:ea typeface="微软雅黑" panose="020B0503020204020204" charset="-122"/>
            </a:endParaRPr>
          </a:p>
        </p:txBody>
      </p:sp>
    </p:spTree>
  </p:cSld>
  <p:clrMapOvr>
    <a:masterClrMapping/>
  </p:clrMapOvr>
  <p:transition advTm="21241"/>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4"/>
          <p:cNvSpPr>
            <a:spLocks noGrp="1"/>
          </p:cNvSpPr>
          <p:nvPr>
            <p:ph type="title"/>
          </p:nvPr>
        </p:nvSpPr>
        <p:spPr>
          <a:xfrm>
            <a:off x="0" y="0"/>
            <a:ext cx="12192000" cy="655320"/>
          </a:xfrm>
          <a:gradFill rotWithShape="1">
            <a:gsLst>
              <a:gs pos="0">
                <a:srgbClr val="FFFFFF">
                  <a:alpha val="100000"/>
                </a:srgbClr>
              </a:gs>
              <a:gs pos="89000">
                <a:srgbClr val="FFFFFF">
                  <a:alpha val="100000"/>
                </a:srgbClr>
              </a:gs>
              <a:gs pos="100000">
                <a:srgbClr val="641561">
                  <a:alpha val="100000"/>
                </a:srgbClr>
              </a:gs>
            </a:gsLst>
            <a:lin ang="5400000"/>
            <a:tileRect/>
          </a:gradFill>
        </p:spPr>
        <p:txBody>
          <a:bodyPr anchor="b" anchorCtr="0"/>
          <a:lstStyle/>
          <a:p>
            <a:pPr algn="l"/>
            <a:r>
              <a:rPr lang="en-US" altLang="zh-CN" sz="3200" b="1">
                <a:latin typeface="微软雅黑" panose="020B0503020204020204" charset="-122"/>
                <a:ea typeface="微软雅黑" panose="020B0503020204020204" charset="-122"/>
              </a:rPr>
              <a:t> </a:t>
            </a:r>
            <a:r>
              <a:rPr lang="zh-CN" altLang="en-US" sz="3200" b="1">
                <a:latin typeface="微软雅黑" panose="020B0503020204020204" charset="-122"/>
                <a:ea typeface="微软雅黑" panose="020B0503020204020204" charset="-122"/>
              </a:rPr>
              <a:t>一</a:t>
            </a:r>
            <a:r>
              <a:rPr lang="en-US" altLang="zh-CN" sz="3200" b="1">
                <a:latin typeface="微软雅黑" panose="020B0503020204020204" charset="-122"/>
                <a:ea typeface="微软雅黑" panose="020B0503020204020204" charset="-122"/>
              </a:rPr>
              <a:t> . </a:t>
            </a:r>
            <a:r>
              <a:rPr lang="zh-CN" altLang="en-US" sz="3200" b="1">
                <a:latin typeface="微软雅黑" panose="020B0503020204020204" charset="-122"/>
                <a:ea typeface="微软雅黑" panose="020B0503020204020204" charset="-122"/>
              </a:rPr>
              <a:t>研究意义和背景</a:t>
            </a:r>
            <a:endParaRPr lang="zh-CN" altLang="en-US" sz="3200" b="1">
              <a:latin typeface="微软雅黑" panose="020B0503020204020204" charset="-122"/>
              <a:ea typeface="微软雅黑" panose="020B0503020204020204" charset="-122"/>
            </a:endParaRPr>
          </a:p>
        </p:txBody>
      </p:sp>
      <p:sp>
        <p:nvSpPr>
          <p:cNvPr id="11" name="矩形 10"/>
          <p:cNvSpPr/>
          <p:nvPr/>
        </p:nvSpPr>
        <p:spPr>
          <a:xfrm>
            <a:off x="635" y="6497955"/>
            <a:ext cx="12192000" cy="360680"/>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latin typeface="微软雅黑" panose="020B0503020204020204" charset="-122"/>
              <a:ea typeface="微软雅黑" panose="020B0503020204020204" charset="-122"/>
            </a:endParaRPr>
          </a:p>
        </p:txBody>
      </p:sp>
      <p:sp>
        <p:nvSpPr>
          <p:cNvPr id="12" name="矩形 11"/>
          <p:cNvSpPr/>
          <p:nvPr/>
        </p:nvSpPr>
        <p:spPr>
          <a:xfrm>
            <a:off x="9582150" y="6237288"/>
            <a:ext cx="2609850" cy="179388"/>
          </a:xfrm>
          <a:prstGeom prst="rect">
            <a:avLst/>
          </a:prstGeom>
          <a:solidFill>
            <a:srgbClr val="85156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latin typeface="微软雅黑" panose="020B0503020204020204" charset="-122"/>
              <a:ea typeface="微软雅黑" panose="020B0503020204020204" charset="-122"/>
            </a:endParaRPr>
          </a:p>
        </p:txBody>
      </p:sp>
      <p:sp>
        <p:nvSpPr>
          <p:cNvPr id="13" name="矩形 12"/>
          <p:cNvSpPr/>
          <p:nvPr/>
        </p:nvSpPr>
        <p:spPr>
          <a:xfrm>
            <a:off x="10877550" y="5975350"/>
            <a:ext cx="1314450" cy="180975"/>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latin typeface="微软雅黑" panose="020B0503020204020204" charset="-122"/>
              <a:ea typeface="微软雅黑" panose="020B0503020204020204" charset="-122"/>
            </a:endParaRPr>
          </a:p>
        </p:txBody>
      </p:sp>
      <p:sp>
        <p:nvSpPr>
          <p:cNvPr id="100" name="文本框 99"/>
          <p:cNvSpPr txBox="1"/>
          <p:nvPr/>
        </p:nvSpPr>
        <p:spPr>
          <a:xfrm>
            <a:off x="936943" y="1590616"/>
            <a:ext cx="10597832" cy="2797175"/>
          </a:xfrm>
          <a:prstGeom prst="rect">
            <a:avLst/>
          </a:prstGeom>
          <a:noFill/>
          <a:ln w="9525">
            <a:solidFill>
              <a:srgbClr val="C00000"/>
            </a:solidFill>
          </a:ln>
        </p:spPr>
        <p:txBody>
          <a:bodyPr wrap="square">
            <a:spAutoFit/>
          </a:bodyPr>
          <a:lstStyle/>
          <a:p>
            <a:pPr lvl="0">
              <a:lnSpc>
                <a:spcPct val="125000"/>
              </a:lnSpc>
              <a:spcBef>
                <a:spcPts val="1000"/>
              </a:spcBef>
              <a:spcAft>
                <a:spcPts val="500"/>
              </a:spcAft>
            </a:pPr>
            <a:r>
              <a:rPr sz="2800" b="1" dirty="0" err="1">
                <a:latin typeface="微软雅黑" panose="020B0503020204020204" charset="-122"/>
                <a:ea typeface="微软雅黑" panose="020B0503020204020204" charset="-122"/>
                <a:cs typeface="宋体" panose="02010600030101010101" pitchFamily="2" charset="-122"/>
              </a:rPr>
              <a:t>兼顾极性和导电</a:t>
            </a:r>
            <a:r>
              <a:rPr lang="zh-CN" altLang="en-US" sz="2800" b="1" dirty="0">
                <a:latin typeface="微软雅黑" panose="020B0503020204020204" charset="-122"/>
                <a:ea typeface="微软雅黑" panose="020B0503020204020204" charset="-122"/>
                <a:cs typeface="宋体" panose="02010600030101010101" pitchFamily="2" charset="-122"/>
              </a:rPr>
              <a:t>双重</a:t>
            </a:r>
            <a:r>
              <a:rPr sz="2800" b="1" dirty="0" err="1">
                <a:latin typeface="微软雅黑" panose="020B0503020204020204" charset="-122"/>
                <a:ea typeface="微软雅黑" panose="020B0503020204020204" charset="-122"/>
                <a:cs typeface="宋体" panose="02010600030101010101" pitchFamily="2" charset="-122"/>
              </a:rPr>
              <a:t>优势的</a:t>
            </a:r>
            <a:r>
              <a:rPr lang="zh-CN" altLang="en-US" sz="2800" b="1" dirty="0">
                <a:latin typeface="微软雅黑" panose="020B0503020204020204" charset="-122"/>
                <a:ea typeface="微软雅黑" panose="020B0503020204020204" charset="-122"/>
                <a:cs typeface="宋体" panose="02010600030101010101" pitchFamily="2" charset="-122"/>
              </a:rPr>
              <a:t>相分离结构</a:t>
            </a:r>
            <a:r>
              <a:rPr sz="2800" b="1" dirty="0" err="1">
                <a:latin typeface="微软雅黑" panose="020B0503020204020204" charset="-122"/>
                <a:ea typeface="微软雅黑" panose="020B0503020204020204" charset="-122"/>
                <a:cs typeface="宋体" panose="02010600030101010101" pitchFamily="2" charset="-122"/>
              </a:rPr>
              <a:t>电极材料</a:t>
            </a:r>
            <a:r>
              <a:rPr lang="zh-CN" sz="2800" b="1" dirty="0" err="1">
                <a:latin typeface="微软雅黑" panose="020B0503020204020204" charset="-122"/>
                <a:ea typeface="微软雅黑" panose="020B0503020204020204" charset="-122"/>
                <a:cs typeface="宋体" panose="02010600030101010101" pitchFamily="2" charset="-122"/>
              </a:rPr>
              <a:t>（</a:t>
            </a:r>
            <a:r>
              <a:rPr lang="zh-CN" altLang="zh-CN" sz="2800">
                <a:latin typeface="Times New Roman" panose="02020603050405020304" charset="0"/>
                <a:ea typeface="微软雅黑" panose="020B0503020204020204" charset="-122"/>
                <a:cs typeface="Times New Roman" panose="02020603050405020304" charset="0"/>
                <a:sym typeface="+mn-ea"/>
              </a:rPr>
              <a:t>CNTs@Fe</a:t>
            </a:r>
            <a:r>
              <a:rPr lang="zh-CN" altLang="zh-CN" sz="2800" baseline="-25000">
                <a:latin typeface="Times New Roman" panose="02020603050405020304" charset="0"/>
                <a:ea typeface="微软雅黑" panose="020B0503020204020204" charset="-122"/>
                <a:cs typeface="Times New Roman" panose="02020603050405020304" charset="0"/>
                <a:sym typeface="+mn-ea"/>
              </a:rPr>
              <a:t>2</a:t>
            </a:r>
            <a:r>
              <a:rPr lang="zh-CN" altLang="zh-CN" sz="2800">
                <a:latin typeface="Times New Roman" panose="02020603050405020304" charset="0"/>
                <a:ea typeface="微软雅黑" panose="020B0503020204020204" charset="-122"/>
                <a:cs typeface="Times New Roman" panose="02020603050405020304" charset="0"/>
                <a:sym typeface="+mn-ea"/>
              </a:rPr>
              <a:t>O</a:t>
            </a:r>
            <a:r>
              <a:rPr lang="zh-CN" altLang="zh-CN" sz="2800" baseline="-25000">
                <a:latin typeface="Times New Roman" panose="02020603050405020304" charset="0"/>
                <a:ea typeface="微软雅黑" panose="020B0503020204020204" charset="-122"/>
                <a:cs typeface="Times New Roman" panose="02020603050405020304" charset="0"/>
                <a:sym typeface="+mn-ea"/>
              </a:rPr>
              <a:t>3</a:t>
            </a:r>
            <a:r>
              <a:rPr lang="zh-CN" sz="2800" b="1" dirty="0" err="1">
                <a:latin typeface="微软雅黑" panose="020B0503020204020204" charset="-122"/>
                <a:ea typeface="微软雅黑" panose="020B0503020204020204" charset="-122"/>
                <a:cs typeface="宋体" panose="02010600030101010101" pitchFamily="2" charset="-122"/>
              </a:rPr>
              <a:t>）</a:t>
            </a:r>
            <a:r>
              <a:rPr lang="zh-CN" altLang="en-US" sz="2800" b="1" dirty="0">
                <a:latin typeface="微软雅黑" panose="020B0503020204020204" charset="-122"/>
                <a:ea typeface="微软雅黑" panose="020B0503020204020204" charset="-122"/>
                <a:cs typeface="宋体" panose="02010600030101010101" pitchFamily="2" charset="-122"/>
              </a:rPr>
              <a:t>：</a:t>
            </a:r>
            <a:endParaRPr lang="en-US" sz="2800" b="1" dirty="0">
              <a:latin typeface="微软雅黑" panose="020B0503020204020204" charset="-122"/>
              <a:ea typeface="微软雅黑" panose="020B0503020204020204" charset="-122"/>
              <a:cs typeface="宋体" panose="02010600030101010101" pitchFamily="2" charset="-122"/>
            </a:endParaRPr>
          </a:p>
          <a:p>
            <a:pPr marL="342900" lvl="0" indent="-342900">
              <a:lnSpc>
                <a:spcPct val="125000"/>
              </a:lnSpc>
              <a:spcBef>
                <a:spcPts val="1000"/>
              </a:spcBef>
              <a:spcAft>
                <a:spcPts val="0"/>
              </a:spcAft>
              <a:buFont typeface="Wingdings" panose="05000000000000000000" pitchFamily="2" charset="2"/>
              <a:buChar char="Ø"/>
            </a:pPr>
            <a:r>
              <a:rPr sz="2400" dirty="0" err="1">
                <a:solidFill>
                  <a:srgbClr val="002060"/>
                </a:solidFill>
                <a:latin typeface="微软雅黑" panose="020B0503020204020204" charset="-122"/>
                <a:ea typeface="微软雅黑" panose="020B0503020204020204" charset="-122"/>
                <a:cs typeface="宋体" panose="02010600030101010101" pitchFamily="2" charset="-122"/>
              </a:rPr>
              <a:t>充分利用极性材料的</a:t>
            </a:r>
            <a:r>
              <a:rPr sz="2400" dirty="0" err="1">
                <a:solidFill>
                  <a:srgbClr val="FF0000"/>
                </a:solidFill>
                <a:latin typeface="微软雅黑" panose="020B0503020204020204" charset="-122"/>
                <a:ea typeface="微软雅黑" panose="020B0503020204020204" charset="-122"/>
                <a:cs typeface="宋体" panose="02010600030101010101" pitchFamily="2" charset="-122"/>
              </a:rPr>
              <a:t>吸附作用</a:t>
            </a:r>
            <a:r>
              <a:rPr sz="2400" dirty="0" err="1">
                <a:solidFill>
                  <a:srgbClr val="002060"/>
                </a:solidFill>
                <a:latin typeface="微软雅黑" panose="020B0503020204020204" charset="-122"/>
                <a:ea typeface="微软雅黑" panose="020B0503020204020204" charset="-122"/>
                <a:cs typeface="宋体" panose="02010600030101010101" pitchFamily="2" charset="-122"/>
              </a:rPr>
              <a:t>与</a:t>
            </a:r>
            <a:r>
              <a:rPr sz="2400" dirty="0" err="1">
                <a:solidFill>
                  <a:srgbClr val="FF0000"/>
                </a:solidFill>
                <a:latin typeface="微软雅黑" panose="020B0503020204020204" charset="-122"/>
                <a:ea typeface="微软雅黑" panose="020B0503020204020204" charset="-122"/>
                <a:cs typeface="宋体" panose="02010600030101010101" pitchFamily="2" charset="-122"/>
              </a:rPr>
              <a:t>电催化作用</a:t>
            </a:r>
            <a:r>
              <a:rPr sz="2400" dirty="0" err="1">
                <a:solidFill>
                  <a:srgbClr val="002060"/>
                </a:solidFill>
                <a:latin typeface="微软雅黑" panose="020B0503020204020204" charset="-122"/>
                <a:ea typeface="微软雅黑" panose="020B0503020204020204" charset="-122"/>
                <a:cs typeface="宋体" panose="02010600030101010101" pitchFamily="2" charset="-122"/>
              </a:rPr>
              <a:t>，使得电极活性物质可高效的溶解-沉积</a:t>
            </a:r>
            <a:r>
              <a:rPr sz="2400" dirty="0">
                <a:solidFill>
                  <a:srgbClr val="002060"/>
                </a:solidFill>
                <a:latin typeface="微软雅黑" panose="020B0503020204020204" charset="-122"/>
                <a:ea typeface="微软雅黑" panose="020B0503020204020204" charset="-122"/>
                <a:cs typeface="宋体" panose="02010600030101010101" pitchFamily="2" charset="-122"/>
              </a:rPr>
              <a:t>；</a:t>
            </a:r>
            <a:endParaRPr lang="en-US" sz="2400" dirty="0">
              <a:solidFill>
                <a:srgbClr val="002060"/>
              </a:solidFill>
              <a:latin typeface="微软雅黑" panose="020B0503020204020204" charset="-122"/>
              <a:ea typeface="微软雅黑" panose="020B0503020204020204" charset="-122"/>
              <a:cs typeface="宋体" panose="02010600030101010101" pitchFamily="2" charset="-122"/>
            </a:endParaRPr>
          </a:p>
          <a:p>
            <a:pPr marL="342900" lvl="0" indent="-342900">
              <a:lnSpc>
                <a:spcPct val="125000"/>
              </a:lnSpc>
              <a:spcBef>
                <a:spcPts val="1000"/>
              </a:spcBef>
              <a:spcAft>
                <a:spcPts val="0"/>
              </a:spcAft>
              <a:buFont typeface="Wingdings" panose="05000000000000000000" pitchFamily="2" charset="2"/>
              <a:buChar char="Ø"/>
            </a:pPr>
            <a:r>
              <a:rPr sz="2400" dirty="0" err="1">
                <a:solidFill>
                  <a:srgbClr val="002060"/>
                </a:solidFill>
                <a:latin typeface="微软雅黑" panose="020B0503020204020204" charset="-122"/>
                <a:ea typeface="微软雅黑" panose="020B0503020204020204" charset="-122"/>
                <a:cs typeface="宋体" panose="02010600030101010101" pitchFamily="2" charset="-122"/>
              </a:rPr>
              <a:t>设计</a:t>
            </a:r>
            <a:r>
              <a:rPr sz="2400" dirty="0" err="1">
                <a:solidFill>
                  <a:srgbClr val="FF0000"/>
                </a:solidFill>
                <a:latin typeface="微软雅黑" panose="020B0503020204020204" charset="-122"/>
                <a:ea typeface="微软雅黑" panose="020B0503020204020204" charset="-122"/>
                <a:cs typeface="宋体" panose="02010600030101010101" pitchFamily="2" charset="-122"/>
              </a:rPr>
              <a:t>高效导电</a:t>
            </a:r>
            <a:r>
              <a:rPr sz="2400" dirty="0" err="1">
                <a:solidFill>
                  <a:srgbClr val="002060"/>
                </a:solidFill>
                <a:latin typeface="微软雅黑" panose="020B0503020204020204" charset="-122"/>
                <a:ea typeface="微软雅黑" panose="020B0503020204020204" charset="-122"/>
                <a:cs typeface="宋体" panose="02010600030101010101" pitchFamily="2" charset="-122"/>
              </a:rPr>
              <a:t>骨架，以降低硫化锂沉积层在导电材料上的覆盖度，保证在整个电化学反应过程中电子输运的连续性</a:t>
            </a:r>
            <a:r>
              <a:rPr sz="2400" dirty="0">
                <a:solidFill>
                  <a:srgbClr val="002060"/>
                </a:solidFill>
                <a:latin typeface="微软雅黑" panose="020B0503020204020204" charset="-122"/>
                <a:ea typeface="微软雅黑" panose="020B0503020204020204" charset="-122"/>
                <a:cs typeface="宋体" panose="02010600030101010101" pitchFamily="2" charset="-122"/>
              </a:rPr>
              <a:t>。</a:t>
            </a:r>
            <a:endParaRPr lang="en-US" sz="2400" dirty="0">
              <a:solidFill>
                <a:srgbClr val="002060"/>
              </a:solidFill>
              <a:latin typeface="微软雅黑" panose="020B0503020204020204" charset="-122"/>
              <a:ea typeface="微软雅黑" panose="020B0503020204020204" charset="-122"/>
              <a:cs typeface="宋体" panose="02010600030101010101" pitchFamily="2" charset="-122"/>
            </a:endParaRPr>
          </a:p>
        </p:txBody>
      </p:sp>
      <p:sp>
        <p:nvSpPr>
          <p:cNvPr id="3" name="文本框 2"/>
          <p:cNvSpPr txBox="1"/>
          <p:nvPr/>
        </p:nvSpPr>
        <p:spPr>
          <a:xfrm>
            <a:off x="1148940" y="5120305"/>
            <a:ext cx="9483563" cy="1014730"/>
          </a:xfrm>
          <a:prstGeom prst="rect">
            <a:avLst/>
          </a:prstGeom>
          <a:solidFill>
            <a:srgbClr val="FFC000"/>
          </a:solidFill>
        </p:spPr>
        <p:style>
          <a:lnRef idx="0">
            <a:schemeClr val="accent2"/>
          </a:lnRef>
          <a:fillRef idx="3">
            <a:schemeClr val="accent2"/>
          </a:fillRef>
          <a:effectRef idx="3">
            <a:schemeClr val="accent2"/>
          </a:effectRef>
          <a:fontRef idx="minor">
            <a:schemeClr val="lt1"/>
          </a:fontRef>
        </p:style>
        <p:txBody>
          <a:bodyPr wrap="square">
            <a:spAutoFit/>
          </a:bodyPr>
          <a:lstStyle/>
          <a:p>
            <a:pPr marL="0" marR="0" lvl="0" indent="0" algn="ctr" defTabSz="914400" rtl="0" eaLnBrk="1" fontAlgn="base" latinLnBrk="0" hangingPunct="1">
              <a:lnSpc>
                <a:spcPct val="125000"/>
              </a:lnSpc>
              <a:spcBef>
                <a:spcPts val="1000"/>
              </a:spcBef>
              <a:spcAft>
                <a:spcPts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宋体" panose="02010600030101010101" pitchFamily="2" charset="-122"/>
              </a:rPr>
              <a:t>可满足绝缘性硫化锂层的持续生长，实现正极复合材料的高硫含量、硫电极的高硫载量与较低的电解液用量</a:t>
            </a:r>
            <a:endParaRPr kumimoji="0" lang="zh-CN" altLang="en-US" sz="2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宋体" panose="02010600030101010101" pitchFamily="2" charset="-122"/>
            </a:endParaRPr>
          </a:p>
        </p:txBody>
      </p:sp>
      <p:sp>
        <p:nvSpPr>
          <p:cNvPr id="4" name="箭头: 下 3"/>
          <p:cNvSpPr/>
          <p:nvPr/>
        </p:nvSpPr>
        <p:spPr>
          <a:xfrm>
            <a:off x="4810760" y="4480560"/>
            <a:ext cx="2160270" cy="46545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15" name="组合 14"/>
          <p:cNvGrpSpPr/>
          <p:nvPr/>
        </p:nvGrpSpPr>
        <p:grpSpPr>
          <a:xfrm>
            <a:off x="119380" y="635000"/>
            <a:ext cx="359410" cy="720090"/>
            <a:chOff x="1889" y="3585"/>
            <a:chExt cx="566" cy="1134"/>
          </a:xfrm>
        </p:grpSpPr>
        <p:sp>
          <p:nvSpPr>
            <p:cNvPr id="18" name="矩形 17"/>
            <p:cNvSpPr/>
            <p:nvPr/>
          </p:nvSpPr>
          <p:spPr>
            <a:xfrm>
              <a:off x="1889" y="3585"/>
              <a:ext cx="567" cy="1134"/>
            </a:xfrm>
            <a:prstGeom prst="rect">
              <a:avLst/>
            </a:prstGeom>
            <a:solidFill>
              <a:srgbClr val="85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a:off x="1889" y="4152"/>
              <a:ext cx="567" cy="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623570" y="764858"/>
            <a:ext cx="1584127" cy="460375"/>
          </a:xfrm>
          <a:prstGeom prst="rect">
            <a:avLst/>
          </a:prstGeom>
          <a:solidFill>
            <a:srgbClr val="851561"/>
          </a:solidFill>
          <a:ln>
            <a:noFill/>
          </a:ln>
        </p:spPr>
        <p:txBody>
          <a:bodyPr wrap="square" rtlCol="0">
            <a:spAutoFit/>
          </a:bodyPr>
          <a:lstStyle/>
          <a:p>
            <a:pPr algn="ctr"/>
            <a:r>
              <a:rPr lang="zh-CN" altLang="en-US" sz="2400" dirty="0">
                <a:solidFill>
                  <a:schemeClr val="bg1"/>
                </a:solidFill>
                <a:latin typeface="微软雅黑" panose="020B0503020204020204" charset="-122"/>
                <a:ea typeface="微软雅黑" panose="020B0503020204020204" charset="-122"/>
              </a:rPr>
              <a:t>研究意义</a:t>
            </a:r>
            <a:endParaRPr lang="zh-CN" altLang="en-US" sz="2400" dirty="0">
              <a:solidFill>
                <a:schemeClr val="bg1"/>
              </a:solidFill>
              <a:latin typeface="微软雅黑" panose="020B0503020204020204" charset="-122"/>
              <a:ea typeface="微软雅黑" panose="020B0503020204020204" charset="-122"/>
            </a:endParaRPr>
          </a:p>
        </p:txBody>
      </p:sp>
    </p:spTree>
  </p:cSld>
  <p:clrMapOvr>
    <a:masterClrMapping/>
  </p:clrMapOvr>
  <p:transition advTm="21796"/>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1331913"/>
          </a:xfrm>
          <a:prstGeom prst="rect">
            <a:avLst/>
          </a:prstGeom>
          <a:gradFill>
            <a:gsLst>
              <a:gs pos="0">
                <a:srgbClr val="851561"/>
              </a:gs>
              <a:gs pos="100000">
                <a:srgbClr val="64156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sz="2400" strike="noStrike" noProof="1">
                <a:latin typeface="Times New Roman" panose="02020603050405020304" charset="0"/>
                <a:ea typeface="微软雅黑" panose="020B0503020204020204" charset="-122"/>
                <a:cs typeface="Times New Roman" panose="02020603050405020304" charset="0"/>
                <a:sym typeface="+mn-ea"/>
              </a:rPr>
              <a:t>CNTs@Fe</a:t>
            </a:r>
            <a:r>
              <a:rPr lang="zh-CN" sz="2400" strike="noStrike" baseline="-25000" noProof="1">
                <a:latin typeface="Times New Roman" panose="02020603050405020304" charset="0"/>
                <a:ea typeface="微软雅黑" panose="020B0503020204020204" charset="-122"/>
                <a:cs typeface="Times New Roman" panose="02020603050405020304" charset="0"/>
                <a:sym typeface="+mn-ea"/>
              </a:rPr>
              <a:t>2</a:t>
            </a:r>
            <a:r>
              <a:rPr lang="zh-CN" sz="2400" strike="noStrike" noProof="1">
                <a:latin typeface="Times New Roman" panose="02020603050405020304" charset="0"/>
                <a:ea typeface="微软雅黑" panose="020B0503020204020204" charset="-122"/>
                <a:cs typeface="Times New Roman" panose="02020603050405020304" charset="0"/>
                <a:sym typeface="+mn-ea"/>
              </a:rPr>
              <a:t>O</a:t>
            </a:r>
            <a:r>
              <a:rPr lang="zh-CN" sz="2400" strike="noStrike" baseline="-25000" noProof="1">
                <a:latin typeface="Times New Roman" panose="02020603050405020304" charset="0"/>
                <a:ea typeface="微软雅黑" panose="020B0503020204020204" charset="-122"/>
                <a:cs typeface="Times New Roman" panose="02020603050405020304" charset="0"/>
                <a:sym typeface="+mn-ea"/>
              </a:rPr>
              <a:t>3</a:t>
            </a:r>
            <a:r>
              <a:rPr lang="zh-CN" sz="2400" strike="noStrike" noProof="1">
                <a:latin typeface="微软雅黑" panose="020B0503020204020204" charset="-122"/>
                <a:ea typeface="微软雅黑" panose="020B0503020204020204" charset="-122"/>
                <a:cs typeface="微软雅黑" panose="020B0503020204020204" charset="-122"/>
                <a:sym typeface="+mn-ea"/>
              </a:rPr>
              <a:t>材料的构筑及其对锂硫电池电极反应过程的控制机理</a:t>
            </a:r>
            <a:endParaRPr lang="zh-CN" altLang="en-US" sz="2400" strike="noStrike" noProof="1">
              <a:latin typeface="微软雅黑" panose="020B0503020204020204" charset="-122"/>
              <a:ea typeface="微软雅黑" panose="020B0503020204020204" charset="-122"/>
              <a:cs typeface="微软雅黑" panose="020B0503020204020204" charset="-122"/>
            </a:endParaRPr>
          </a:p>
        </p:txBody>
      </p:sp>
      <p:sp>
        <p:nvSpPr>
          <p:cNvPr id="7170" name="文本框 2"/>
          <p:cNvSpPr txBox="1"/>
          <p:nvPr/>
        </p:nvSpPr>
        <p:spPr>
          <a:xfrm>
            <a:off x="3983038" y="3483293"/>
            <a:ext cx="4225925" cy="768350"/>
          </a:xfrm>
          <a:prstGeom prst="rect">
            <a:avLst/>
          </a:prstGeom>
          <a:noFill/>
          <a:ln w="9525">
            <a:noFill/>
          </a:ln>
        </p:spPr>
        <p:txBody>
          <a:bodyPr wrap="square" anchor="ctr" anchorCtr="0">
            <a:spAutoFit/>
          </a:bodyPr>
          <a:lstStyle/>
          <a:p>
            <a:pPr algn="ctr"/>
            <a:r>
              <a:rPr lang="zh-CN" altLang="en-US" sz="4400">
                <a:latin typeface="微软雅黑" panose="020B0503020204020204" charset="-122"/>
                <a:ea typeface="微软雅黑" panose="020B0503020204020204" charset="-122"/>
              </a:rPr>
              <a:t>研究目标和内容</a:t>
            </a:r>
            <a:endParaRPr lang="zh-CN" altLang="en-US" sz="4400">
              <a:latin typeface="微软雅黑" panose="020B0503020204020204" charset="-122"/>
              <a:ea typeface="微软雅黑" panose="020B0503020204020204" charset="-122"/>
            </a:endParaRPr>
          </a:p>
        </p:txBody>
      </p:sp>
      <p:sp>
        <p:nvSpPr>
          <p:cNvPr id="7171" name="文本框 3"/>
          <p:cNvSpPr txBox="1"/>
          <p:nvPr/>
        </p:nvSpPr>
        <p:spPr>
          <a:xfrm>
            <a:off x="4572000" y="2319338"/>
            <a:ext cx="3048000" cy="706755"/>
          </a:xfrm>
          <a:prstGeom prst="rect">
            <a:avLst/>
          </a:prstGeom>
          <a:noFill/>
          <a:ln w="9525">
            <a:noFill/>
          </a:ln>
        </p:spPr>
        <p:txBody>
          <a:bodyPr wrap="square" anchor="t" anchorCtr="0">
            <a:spAutoFit/>
          </a:bodyPr>
          <a:lstStyle/>
          <a:p>
            <a:pPr algn="ctr"/>
            <a:r>
              <a:rPr lang="zh-CN" altLang="en-US" sz="4000">
                <a:latin typeface="微软雅黑" panose="020B0503020204020204" charset="-122"/>
                <a:ea typeface="微软雅黑" panose="020B0503020204020204" charset="-122"/>
              </a:rPr>
              <a:t>第二部分</a:t>
            </a:r>
            <a:endParaRPr lang="zh-CN" altLang="en-US" sz="4000">
              <a:latin typeface="微软雅黑" panose="020B0503020204020204" charset="-122"/>
              <a:ea typeface="微软雅黑" panose="020B0503020204020204" charset="-122"/>
            </a:endParaRPr>
          </a:p>
        </p:txBody>
      </p:sp>
      <p:grpSp>
        <p:nvGrpSpPr>
          <p:cNvPr id="7172" name="组合 19"/>
          <p:cNvGrpSpPr/>
          <p:nvPr/>
        </p:nvGrpSpPr>
        <p:grpSpPr>
          <a:xfrm>
            <a:off x="0" y="5239068"/>
            <a:ext cx="12192000" cy="1620520"/>
            <a:chOff x="1" y="8248"/>
            <a:chExt cx="19199" cy="2551"/>
          </a:xfrm>
        </p:grpSpPr>
        <p:grpSp>
          <p:nvGrpSpPr>
            <p:cNvPr id="7173" name="组合 17"/>
            <p:cNvGrpSpPr/>
            <p:nvPr/>
          </p:nvGrpSpPr>
          <p:grpSpPr>
            <a:xfrm>
              <a:off x="1" y="8248"/>
              <a:ext cx="4384" cy="2551"/>
              <a:chOff x="7408" y="7101"/>
              <a:chExt cx="4384" cy="2551"/>
            </a:xfrm>
          </p:grpSpPr>
          <p:pic>
            <p:nvPicPr>
              <p:cNvPr id="7174" name="Picture 3"/>
              <p:cNvPicPr>
                <a:picLocks noChangeAspect="1"/>
              </p:cNvPicPr>
              <p:nvPr/>
            </p:nvPicPr>
            <p:blipFill>
              <a:blip r:embed="rId1"/>
              <a:stretch>
                <a:fillRect/>
              </a:stretch>
            </p:blipFill>
            <p:spPr>
              <a:xfrm>
                <a:off x="8579" y="7101"/>
                <a:ext cx="2098" cy="2098"/>
              </a:xfrm>
              <a:prstGeom prst="rect">
                <a:avLst/>
              </a:prstGeom>
              <a:noFill/>
              <a:ln w="9525">
                <a:noFill/>
              </a:ln>
            </p:spPr>
          </p:pic>
          <p:sp>
            <p:nvSpPr>
              <p:cNvPr id="6" name="任意多边形 5"/>
              <p:cNvSpPr/>
              <p:nvPr/>
            </p:nvSpPr>
            <p:spPr>
              <a:xfrm>
                <a:off x="7408" y="8122"/>
                <a:ext cx="4384" cy="1531"/>
              </a:xfrm>
              <a:custGeom>
                <a:avLst/>
                <a:gdLst>
                  <a:gd name="connsiteX0" fmla="*/ 0 w 4384"/>
                  <a:gd name="connsiteY0" fmla="*/ 0 h 1531"/>
                  <a:gd name="connsiteX1" fmla="*/ 1013 w 4384"/>
                  <a:gd name="connsiteY1" fmla="*/ 9 h 1531"/>
                  <a:gd name="connsiteX2" fmla="*/ 1255 w 4384"/>
                  <a:gd name="connsiteY2" fmla="*/ 446 h 1531"/>
                  <a:gd name="connsiteX3" fmla="*/ 1360 w 4384"/>
                  <a:gd name="connsiteY3" fmla="*/ 809 h 1531"/>
                  <a:gd name="connsiteX4" fmla="*/ 1813 w 4384"/>
                  <a:gd name="connsiteY4" fmla="*/ 975 h 1531"/>
                  <a:gd name="connsiteX5" fmla="*/ 2191 w 4384"/>
                  <a:gd name="connsiteY5" fmla="*/ 1171 h 1531"/>
                  <a:gd name="connsiteX6" fmla="*/ 2643 w 4384"/>
                  <a:gd name="connsiteY6" fmla="*/ 975 h 1531"/>
                  <a:gd name="connsiteX7" fmla="*/ 3021 w 4384"/>
                  <a:gd name="connsiteY7" fmla="*/ 854 h 1531"/>
                  <a:gd name="connsiteX8" fmla="*/ 3142 w 4384"/>
                  <a:gd name="connsiteY8" fmla="*/ 446 h 1531"/>
                  <a:gd name="connsiteX9" fmla="*/ 3413 w 4384"/>
                  <a:gd name="connsiteY9" fmla="*/ 9 h 1531"/>
                  <a:gd name="connsiteX10" fmla="*/ 4384 w 4384"/>
                  <a:gd name="connsiteY10" fmla="*/ 0 h 1531"/>
                  <a:gd name="connsiteX11" fmla="*/ 4384 w 4384"/>
                  <a:gd name="connsiteY11" fmla="*/ 1531 h 1531"/>
                  <a:gd name="connsiteX12" fmla="*/ 0 w 4384"/>
                  <a:gd name="connsiteY12" fmla="*/ 1531 h 1531"/>
                  <a:gd name="connsiteX13" fmla="*/ 0 w 4384"/>
                  <a:gd name="connsiteY13" fmla="*/ 0 h 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4" h="1531">
                    <a:moveTo>
                      <a:pt x="0" y="0"/>
                    </a:moveTo>
                    <a:lnTo>
                      <a:pt x="1013" y="9"/>
                    </a:lnTo>
                    <a:lnTo>
                      <a:pt x="1255" y="446"/>
                    </a:lnTo>
                    <a:lnTo>
                      <a:pt x="1360" y="809"/>
                    </a:lnTo>
                    <a:lnTo>
                      <a:pt x="1813" y="975"/>
                    </a:lnTo>
                    <a:lnTo>
                      <a:pt x="2191" y="1171"/>
                    </a:lnTo>
                    <a:lnTo>
                      <a:pt x="2643" y="975"/>
                    </a:lnTo>
                    <a:lnTo>
                      <a:pt x="3021" y="854"/>
                    </a:lnTo>
                    <a:lnTo>
                      <a:pt x="3142" y="446"/>
                    </a:lnTo>
                    <a:lnTo>
                      <a:pt x="3413" y="9"/>
                    </a:lnTo>
                    <a:lnTo>
                      <a:pt x="4384" y="0"/>
                    </a:lnTo>
                    <a:lnTo>
                      <a:pt x="4384" y="1531"/>
                    </a:lnTo>
                    <a:lnTo>
                      <a:pt x="0" y="1531"/>
                    </a:lnTo>
                    <a:lnTo>
                      <a:pt x="0" y="0"/>
                    </a:lnTo>
                    <a:close/>
                  </a:path>
                </a:pathLst>
              </a:custGeom>
              <a:gradFill>
                <a:gsLst>
                  <a:gs pos="0">
                    <a:srgbClr val="851561"/>
                  </a:gs>
                  <a:gs pos="100000">
                    <a:srgbClr val="64156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sp>
          <p:nvSpPr>
            <p:cNvPr id="19" name="矩形 18"/>
            <p:cNvSpPr/>
            <p:nvPr/>
          </p:nvSpPr>
          <p:spPr>
            <a:xfrm>
              <a:off x="4270" y="9269"/>
              <a:ext cx="14930" cy="1531"/>
            </a:xfrm>
            <a:prstGeom prst="rect">
              <a:avLst/>
            </a:prstGeom>
            <a:gradFill>
              <a:gsLst>
                <a:gs pos="0">
                  <a:srgbClr val="851561"/>
                </a:gs>
                <a:gs pos="100000">
                  <a:srgbClr val="64156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2400" strike="noStrike" noProof="1"/>
            </a:p>
          </p:txBody>
        </p:sp>
      </p:grpSp>
      <p:sp>
        <p:nvSpPr>
          <p:cNvPr id="4" name="矩形 3"/>
          <p:cNvSpPr/>
          <p:nvPr/>
        </p:nvSpPr>
        <p:spPr>
          <a:xfrm>
            <a:off x="2484120" y="1789748"/>
            <a:ext cx="7223760" cy="36000"/>
          </a:xfrm>
          <a:prstGeom prst="rect">
            <a:avLst/>
          </a:prstGeom>
          <a:solidFill>
            <a:srgbClr val="82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484120" y="4709478"/>
            <a:ext cx="7223760" cy="36000"/>
          </a:xfrm>
          <a:prstGeom prst="rect">
            <a:avLst/>
          </a:prstGeom>
          <a:solidFill>
            <a:srgbClr val="82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Tm="2224"/>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4"/>
          <p:cNvSpPr>
            <a:spLocks noGrp="1"/>
          </p:cNvSpPr>
          <p:nvPr>
            <p:ph type="title"/>
          </p:nvPr>
        </p:nvSpPr>
        <p:spPr>
          <a:xfrm>
            <a:off x="0" y="0"/>
            <a:ext cx="12192000" cy="655320"/>
          </a:xfrm>
          <a:gradFill rotWithShape="1">
            <a:gsLst>
              <a:gs pos="0">
                <a:srgbClr val="FFFFFF">
                  <a:alpha val="100000"/>
                </a:srgbClr>
              </a:gs>
              <a:gs pos="89000">
                <a:srgbClr val="FFFFFF">
                  <a:alpha val="100000"/>
                </a:srgbClr>
              </a:gs>
              <a:gs pos="100000">
                <a:srgbClr val="641561">
                  <a:alpha val="100000"/>
                </a:srgbClr>
              </a:gs>
            </a:gsLst>
            <a:lin ang="5400000"/>
            <a:tileRect/>
          </a:gradFill>
        </p:spPr>
        <p:txBody>
          <a:bodyPr anchor="b" anchorCtr="0"/>
          <a:lstStyle/>
          <a:p>
            <a:pPr algn="l"/>
            <a:r>
              <a:rPr lang="en-US" altLang="zh-CN" sz="3200" b="1">
                <a:latin typeface="微软雅黑" panose="020B0503020204020204" charset="-122"/>
                <a:ea typeface="微软雅黑" panose="020B0503020204020204" charset="-122"/>
                <a:cs typeface="微软雅黑" panose="020B0503020204020204" charset="-122"/>
              </a:rPr>
              <a:t> </a:t>
            </a:r>
            <a:r>
              <a:rPr lang="zh-CN" altLang="en-US" sz="3200" b="1">
                <a:latin typeface="微软雅黑" panose="020B0503020204020204" charset="-122"/>
                <a:ea typeface="微软雅黑" panose="020B0503020204020204" charset="-122"/>
                <a:cs typeface="微软雅黑" panose="020B0503020204020204" charset="-122"/>
              </a:rPr>
              <a:t>二</a:t>
            </a:r>
            <a:r>
              <a:rPr lang="en-US" altLang="zh-CN" sz="3200" b="1">
                <a:latin typeface="微软雅黑" panose="020B0503020204020204" charset="-122"/>
                <a:ea typeface="微软雅黑" panose="020B0503020204020204" charset="-122"/>
                <a:cs typeface="微软雅黑" panose="020B0503020204020204" charset="-122"/>
              </a:rPr>
              <a:t> . </a:t>
            </a:r>
            <a:r>
              <a:rPr lang="zh-CN" altLang="en-US" sz="3200">
                <a:latin typeface="微软雅黑" panose="020B0503020204020204" charset="-122"/>
                <a:ea typeface="微软雅黑" panose="020B0503020204020204" charset="-122"/>
                <a:cs typeface="微软雅黑" panose="020B0503020204020204" charset="-122"/>
                <a:sym typeface="+mn-ea"/>
              </a:rPr>
              <a:t>研究目标和内容</a:t>
            </a:r>
            <a:endParaRPr lang="zh-CN" altLang="en-US" sz="3200" b="1">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635" y="6497955"/>
            <a:ext cx="12192000" cy="360680"/>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 name="矩形 11"/>
          <p:cNvSpPr/>
          <p:nvPr/>
        </p:nvSpPr>
        <p:spPr>
          <a:xfrm>
            <a:off x="9582150" y="6237288"/>
            <a:ext cx="2609850" cy="179388"/>
          </a:xfrm>
          <a:prstGeom prst="rect">
            <a:avLst/>
          </a:prstGeom>
          <a:solidFill>
            <a:srgbClr val="85156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 name="矩形 12"/>
          <p:cNvSpPr/>
          <p:nvPr/>
        </p:nvSpPr>
        <p:spPr>
          <a:xfrm>
            <a:off x="10877550" y="5975350"/>
            <a:ext cx="1314450" cy="180975"/>
          </a:xfrm>
          <a:prstGeom prst="rect">
            <a:avLst/>
          </a:prstGeom>
          <a:solidFill>
            <a:srgbClr val="8515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nvGrpSpPr>
          <p:cNvPr id="26" name="组合 25"/>
          <p:cNvGrpSpPr/>
          <p:nvPr/>
        </p:nvGrpSpPr>
        <p:grpSpPr>
          <a:xfrm>
            <a:off x="710565" y="1412240"/>
            <a:ext cx="10770870" cy="2519680"/>
            <a:chOff x="1119" y="3416"/>
            <a:chExt cx="16962" cy="3968"/>
          </a:xfrm>
        </p:grpSpPr>
        <p:sp>
          <p:nvSpPr>
            <p:cNvPr id="4" name="文本框 3"/>
            <p:cNvSpPr txBox="1"/>
            <p:nvPr/>
          </p:nvSpPr>
          <p:spPr>
            <a:xfrm>
              <a:off x="1119" y="3416"/>
              <a:ext cx="3402" cy="3969"/>
            </a:xfrm>
            <a:prstGeom prst="rect">
              <a:avLst/>
            </a:prstGeom>
            <a:solidFill>
              <a:srgbClr val="851561"/>
            </a:solidFill>
          </p:spPr>
          <p:txBody>
            <a:bodyPr wrap="square" rtlCol="0">
              <a:noAutofit/>
            </a:bodyPr>
            <a:lstStyle/>
            <a:p>
              <a:pPr algn="just">
                <a:lnSpc>
                  <a:spcPct val="125000"/>
                </a:lnSpc>
                <a:spcBef>
                  <a:spcPts val="0"/>
                </a:spcBef>
                <a:buClrTx/>
                <a:buSzTx/>
                <a:buFontTx/>
              </a:pPr>
              <a:r>
                <a:rPr lang="zh-CN" altLang="en-US" sz="1800">
                  <a:solidFill>
                    <a:schemeClr val="bg1"/>
                  </a:solidFill>
                  <a:latin typeface="微软雅黑" panose="020B0503020204020204" charset="-122"/>
                  <a:ea typeface="微软雅黑" panose="020B0503020204020204" charset="-122"/>
                </a:rPr>
                <a:t>目标一</a:t>
              </a:r>
              <a:endParaRPr lang="zh-CN" altLang="en-US" sz="1800">
                <a:solidFill>
                  <a:schemeClr val="bg1"/>
                </a:solidFill>
                <a:latin typeface="微软雅黑" panose="020B0503020204020204" charset="-122"/>
                <a:ea typeface="微软雅黑" panose="020B0503020204020204" charset="-122"/>
              </a:endParaRPr>
            </a:p>
            <a:p>
              <a:pPr algn="just">
                <a:lnSpc>
                  <a:spcPct val="125000"/>
                </a:lnSpc>
                <a:spcBef>
                  <a:spcPts val="0"/>
                </a:spcBef>
                <a:buClrTx/>
                <a:buSzTx/>
                <a:buFontTx/>
              </a:pPr>
              <a:r>
                <a:rPr lang="zh-CN" altLang="en-US" sz="1800">
                  <a:solidFill>
                    <a:schemeClr val="bg1"/>
                  </a:solidFill>
                  <a:latin typeface="微软雅黑" panose="020B0503020204020204" charset="-122"/>
                  <a:ea typeface="微软雅黑" panose="020B0503020204020204" charset="-122"/>
                </a:rPr>
                <a:t>设计出兼具</a:t>
              </a:r>
              <a:r>
                <a:rPr lang="zh-CN" altLang="en-US" sz="1800">
                  <a:solidFill>
                    <a:srgbClr val="00B0F0"/>
                  </a:solidFill>
                  <a:latin typeface="微软雅黑" panose="020B0503020204020204" charset="-122"/>
                  <a:ea typeface="微软雅黑" panose="020B0503020204020204" charset="-122"/>
                </a:rPr>
                <a:t>催化</a:t>
              </a:r>
              <a:r>
                <a:rPr lang="zh-CN" altLang="en-US" sz="1800">
                  <a:solidFill>
                    <a:schemeClr val="bg1"/>
                  </a:solidFill>
                  <a:latin typeface="微软雅黑" panose="020B0503020204020204" charset="-122"/>
                  <a:ea typeface="微软雅黑" panose="020B0503020204020204" charset="-122"/>
                </a:rPr>
                <a:t>多硫化锂快速转化和具有</a:t>
              </a:r>
              <a:r>
                <a:rPr lang="zh-CN" altLang="en-US" sz="1800">
                  <a:solidFill>
                    <a:srgbClr val="00B0F0"/>
                  </a:solidFill>
                  <a:latin typeface="微软雅黑" panose="020B0503020204020204" charset="-122"/>
                  <a:ea typeface="微软雅黑" panose="020B0503020204020204" charset="-122"/>
                </a:rPr>
                <a:t>优良导电性</a:t>
              </a:r>
              <a:r>
                <a:rPr lang="zh-CN" altLang="en-US" sz="1800">
                  <a:solidFill>
                    <a:schemeClr val="bg1"/>
                  </a:solidFill>
                  <a:latin typeface="微软雅黑" panose="020B0503020204020204" charset="-122"/>
                  <a:ea typeface="微软雅黑" panose="020B0503020204020204" charset="-122"/>
                </a:rPr>
                <a:t>的材料作为储硫载体</a:t>
              </a:r>
              <a:endParaRPr lang="zh-CN" altLang="en-US" sz="1800">
                <a:solidFill>
                  <a:schemeClr val="bg1"/>
                </a:solidFill>
                <a:latin typeface="微软雅黑" panose="020B0503020204020204" charset="-122"/>
                <a:ea typeface="微软雅黑" panose="020B0503020204020204" charset="-122"/>
              </a:endParaRPr>
            </a:p>
          </p:txBody>
        </p:sp>
        <p:sp>
          <p:nvSpPr>
            <p:cNvPr id="21" name="文本框 20"/>
            <p:cNvSpPr txBox="1"/>
            <p:nvPr/>
          </p:nvSpPr>
          <p:spPr>
            <a:xfrm>
              <a:off x="5639" y="3416"/>
              <a:ext cx="3402" cy="3969"/>
            </a:xfrm>
            <a:prstGeom prst="rect">
              <a:avLst/>
            </a:prstGeom>
            <a:solidFill>
              <a:srgbClr val="851561"/>
            </a:solidFill>
          </p:spPr>
          <p:txBody>
            <a:bodyPr wrap="square" rtlCol="0">
              <a:noAutofit/>
            </a:bodyPr>
            <a:lstStyle/>
            <a:p>
              <a:pPr algn="just">
                <a:lnSpc>
                  <a:spcPct val="125000"/>
                </a:lnSpc>
                <a:spcBef>
                  <a:spcPts val="0"/>
                </a:spcBef>
                <a:buClrTx/>
                <a:buSzTx/>
                <a:buFontTx/>
              </a:pPr>
              <a:r>
                <a:rPr lang="zh-CN" altLang="en-US" sz="1800">
                  <a:solidFill>
                    <a:schemeClr val="bg1"/>
                  </a:solidFill>
                  <a:latin typeface="微软雅黑" panose="020B0503020204020204" charset="-122"/>
                  <a:ea typeface="微软雅黑" panose="020B0503020204020204" charset="-122"/>
                  <a:cs typeface="微软雅黑" panose="020B0503020204020204" charset="-122"/>
                </a:rPr>
                <a:t>目标二</a:t>
              </a:r>
              <a:endParaRPr lang="zh-CN" altLang="en-US" sz="1800">
                <a:solidFill>
                  <a:schemeClr val="bg1"/>
                </a:solidFill>
                <a:latin typeface="微软雅黑" panose="020B0503020204020204" charset="-122"/>
                <a:ea typeface="微软雅黑" panose="020B0503020204020204" charset="-122"/>
                <a:cs typeface="微软雅黑" panose="020B0503020204020204" charset="-122"/>
              </a:endParaRPr>
            </a:p>
            <a:p>
              <a:pPr algn="just">
                <a:lnSpc>
                  <a:spcPct val="125000"/>
                </a:lnSpc>
                <a:spcBef>
                  <a:spcPts val="0"/>
                </a:spcBef>
                <a:buClrTx/>
                <a:buSzTx/>
                <a:buFontTx/>
              </a:pPr>
              <a:r>
                <a:rPr lang="zh-CN" altLang="en-US" sz="1800">
                  <a:solidFill>
                    <a:schemeClr val="bg1"/>
                  </a:solidFill>
                  <a:latin typeface="微软雅黑" panose="020B0503020204020204" charset="-122"/>
                  <a:ea typeface="微软雅黑" panose="020B0503020204020204" charset="-122"/>
                  <a:cs typeface="微软雅黑" panose="020B0503020204020204" charset="-122"/>
                </a:rPr>
                <a:t>结合系统物理表征、电化学测试技术及理论计算，揭示两相的</a:t>
              </a:r>
              <a:r>
                <a:rPr lang="zh-CN" altLang="en-US" sz="1800">
                  <a:solidFill>
                    <a:srgbClr val="00B0F0"/>
                  </a:solidFill>
                  <a:latin typeface="微软雅黑" panose="020B0503020204020204" charset="-122"/>
                  <a:ea typeface="微软雅黑" panose="020B0503020204020204" charset="-122"/>
                  <a:cs typeface="微软雅黑" panose="020B0503020204020204" charset="-122"/>
                </a:rPr>
                <a:t>三维结构</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对硫化锂</a:t>
              </a:r>
              <a:r>
                <a:rPr lang="zh-CN" altLang="en-US" sz="1800">
                  <a:solidFill>
                    <a:srgbClr val="00B0F0"/>
                  </a:solidFill>
                  <a:latin typeface="微软雅黑" panose="020B0503020204020204" charset="-122"/>
                  <a:ea typeface="微软雅黑" panose="020B0503020204020204" charset="-122"/>
                  <a:cs typeface="微软雅黑" panose="020B0503020204020204" charset="-122"/>
                </a:rPr>
                <a:t>溶解/沉积</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过程的影响规律</a:t>
              </a:r>
              <a:endParaRPr lang="zh-CN" altLang="en-US" sz="18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2" name="文本框 21"/>
            <p:cNvSpPr txBox="1"/>
            <p:nvPr/>
          </p:nvSpPr>
          <p:spPr>
            <a:xfrm>
              <a:off x="10159" y="3416"/>
              <a:ext cx="3402" cy="3969"/>
            </a:xfrm>
            <a:prstGeom prst="rect">
              <a:avLst/>
            </a:prstGeom>
            <a:solidFill>
              <a:srgbClr val="851561"/>
            </a:solidFill>
          </p:spPr>
          <p:txBody>
            <a:bodyPr wrap="square" rtlCol="0">
              <a:noAutofit/>
            </a:bodyPr>
            <a:lstStyle/>
            <a:p>
              <a:pPr algn="just">
                <a:lnSpc>
                  <a:spcPct val="125000"/>
                </a:lnSpc>
                <a:spcBef>
                  <a:spcPts val="0"/>
                </a:spcBef>
                <a:buClrTx/>
                <a:buSzTx/>
                <a:buFontTx/>
              </a:pPr>
              <a:r>
                <a:rPr lang="zh-CN" altLang="en-US" sz="1800">
                  <a:solidFill>
                    <a:schemeClr val="bg1"/>
                  </a:solidFill>
                  <a:latin typeface="微软雅黑" panose="020B0503020204020204" charset="-122"/>
                  <a:ea typeface="微软雅黑" panose="020B0503020204020204" charset="-122"/>
                  <a:cs typeface="微软雅黑" panose="020B0503020204020204" charset="-122"/>
                </a:rPr>
                <a:t>目标三</a:t>
              </a:r>
              <a:endParaRPr lang="zh-CN" altLang="en-US" sz="1800">
                <a:solidFill>
                  <a:schemeClr val="bg1"/>
                </a:solidFill>
                <a:latin typeface="微软雅黑" panose="020B0503020204020204" charset="-122"/>
                <a:ea typeface="微软雅黑" panose="020B0503020204020204" charset="-122"/>
                <a:cs typeface="微软雅黑" panose="020B0503020204020204" charset="-122"/>
              </a:endParaRPr>
            </a:p>
            <a:p>
              <a:pPr algn="just">
                <a:lnSpc>
                  <a:spcPct val="125000"/>
                </a:lnSpc>
                <a:spcBef>
                  <a:spcPts val="0"/>
                </a:spcBef>
                <a:buClrTx/>
                <a:buSzTx/>
                <a:buFontTx/>
              </a:pPr>
              <a:r>
                <a:rPr lang="zh-CN" altLang="en-US" sz="1800">
                  <a:solidFill>
                    <a:schemeClr val="bg1"/>
                  </a:solidFill>
                  <a:latin typeface="微软雅黑" panose="020B0503020204020204" charset="-122"/>
                  <a:ea typeface="微软雅黑" panose="020B0503020204020204" charset="-122"/>
                  <a:cs typeface="微软雅黑" panose="020B0503020204020204" charset="-122"/>
                </a:rPr>
                <a:t>明确</a:t>
              </a:r>
              <a:r>
                <a:rPr lang="zh-CN" altLang="en-US" sz="1800">
                  <a:solidFill>
                    <a:schemeClr val="bg1"/>
                  </a:solidFill>
                  <a:latin typeface="Times New Roman" panose="02020603050405020304" charset="0"/>
                  <a:ea typeface="微软雅黑" panose="020B0503020204020204" charset="-122"/>
                  <a:cs typeface="Times New Roman" panose="02020603050405020304" charset="0"/>
                </a:rPr>
                <a:t>CNTs@Fe</a:t>
              </a:r>
              <a:r>
                <a:rPr lang="zh-CN" altLang="en-US" sz="1800" baseline="-25000">
                  <a:solidFill>
                    <a:schemeClr val="bg1"/>
                  </a:solidFill>
                  <a:latin typeface="Times New Roman" panose="02020603050405020304" charset="0"/>
                  <a:ea typeface="微软雅黑" panose="020B0503020204020204" charset="-122"/>
                  <a:cs typeface="Times New Roman" panose="02020603050405020304" charset="0"/>
                </a:rPr>
                <a:t>2</a:t>
              </a:r>
              <a:r>
                <a:rPr lang="zh-CN" altLang="en-US" sz="1800">
                  <a:solidFill>
                    <a:schemeClr val="bg1"/>
                  </a:solidFill>
                  <a:latin typeface="Times New Roman" panose="02020603050405020304" charset="0"/>
                  <a:ea typeface="微软雅黑" panose="020B0503020204020204" charset="-122"/>
                  <a:cs typeface="Times New Roman" panose="02020603050405020304" charset="0"/>
                </a:rPr>
                <a:t>O</a:t>
              </a:r>
              <a:r>
                <a:rPr lang="zh-CN" altLang="en-US" sz="1800" baseline="-25000">
                  <a:solidFill>
                    <a:schemeClr val="bg1"/>
                  </a:solidFill>
                  <a:latin typeface="Times New Roman" panose="02020603050405020304" charset="0"/>
                  <a:ea typeface="微软雅黑" panose="020B0503020204020204" charset="-122"/>
                  <a:cs typeface="Times New Roman" panose="02020603050405020304" charset="0"/>
                </a:rPr>
                <a:t>3</a:t>
              </a:r>
              <a:r>
                <a:rPr lang="zh-CN" altLang="en-US" sz="1800">
                  <a:solidFill>
                    <a:srgbClr val="00B0F0"/>
                  </a:solidFill>
                  <a:latin typeface="微软雅黑" panose="020B0503020204020204" charset="-122"/>
                  <a:ea typeface="微软雅黑" panose="020B0503020204020204" charset="-122"/>
                  <a:cs typeface="微软雅黑" panose="020B0503020204020204" charset="-122"/>
                </a:rPr>
                <a:t>化学信息</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与</a:t>
              </a:r>
              <a:r>
                <a:rPr lang="zh-CN" altLang="en-US" sz="1800">
                  <a:solidFill>
                    <a:srgbClr val="00B0F0"/>
                  </a:solidFill>
                  <a:latin typeface="微软雅黑" panose="020B0503020204020204" charset="-122"/>
                  <a:ea typeface="微软雅黑" panose="020B0503020204020204" charset="-122"/>
                  <a:cs typeface="微软雅黑" panose="020B0503020204020204" charset="-122"/>
                </a:rPr>
                <a:t>三维结构</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对电催化</a:t>
              </a:r>
              <a:r>
                <a:rPr lang="zh-CN" altLang="en-US" sz="1800">
                  <a:solidFill>
                    <a:srgbClr val="00B0F0"/>
                  </a:solidFill>
                  <a:latin typeface="微软雅黑" panose="020B0503020204020204" charset="-122"/>
                  <a:ea typeface="微软雅黑" panose="020B0503020204020204" charset="-122"/>
                  <a:cs typeface="微软雅黑" panose="020B0503020204020204" charset="-122"/>
                </a:rPr>
                <a:t>活性</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a:t>
              </a:r>
              <a:r>
                <a:rPr lang="zh-CN" altLang="en-US" sz="1800">
                  <a:solidFill>
                    <a:srgbClr val="00B0F0"/>
                  </a:solidFill>
                  <a:latin typeface="微软雅黑" panose="020B0503020204020204" charset="-122"/>
                  <a:ea typeface="微软雅黑" panose="020B0503020204020204" charset="-122"/>
                  <a:cs typeface="微软雅黑" panose="020B0503020204020204" charset="-122"/>
                </a:rPr>
                <a:t>稳定性</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与</a:t>
              </a:r>
              <a:r>
                <a:rPr lang="zh-CN" altLang="en-US" sz="1800">
                  <a:solidFill>
                    <a:srgbClr val="00B0F0"/>
                  </a:solidFill>
                  <a:latin typeface="微软雅黑" panose="020B0503020204020204" charset="-122"/>
                  <a:ea typeface="微软雅黑" panose="020B0503020204020204" charset="-122"/>
                  <a:cs typeface="微软雅黑" panose="020B0503020204020204" charset="-122"/>
                </a:rPr>
                <a:t>固硫特性</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的内在影响</a:t>
              </a:r>
              <a:endParaRPr lang="zh-CN" altLang="en-US" sz="180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3" name="文本框 22"/>
            <p:cNvSpPr txBox="1"/>
            <p:nvPr/>
          </p:nvSpPr>
          <p:spPr>
            <a:xfrm>
              <a:off x="14679" y="3416"/>
              <a:ext cx="3402" cy="3969"/>
            </a:xfrm>
            <a:prstGeom prst="rect">
              <a:avLst/>
            </a:prstGeom>
            <a:solidFill>
              <a:srgbClr val="851561"/>
            </a:solidFill>
          </p:spPr>
          <p:txBody>
            <a:bodyPr wrap="square" rtlCol="0">
              <a:noAutofit/>
            </a:bodyPr>
            <a:lstStyle/>
            <a:p>
              <a:pPr algn="just">
                <a:lnSpc>
                  <a:spcPct val="125000"/>
                </a:lnSpc>
                <a:spcBef>
                  <a:spcPts val="0"/>
                </a:spcBef>
                <a:buClrTx/>
                <a:buSzTx/>
                <a:buFontTx/>
              </a:pPr>
              <a:r>
                <a:rPr lang="zh-CN" altLang="en-US" sz="1800">
                  <a:solidFill>
                    <a:schemeClr val="bg1"/>
                  </a:solidFill>
                  <a:latin typeface="微软雅黑" panose="020B0503020204020204" charset="-122"/>
                  <a:ea typeface="微软雅黑" panose="020B0503020204020204" charset="-122"/>
                </a:rPr>
                <a:t>目标四</a:t>
              </a:r>
              <a:endParaRPr lang="zh-CN" altLang="en-US" sz="1800">
                <a:solidFill>
                  <a:schemeClr val="bg1"/>
                </a:solidFill>
                <a:latin typeface="微软雅黑" panose="020B0503020204020204" charset="-122"/>
                <a:ea typeface="微软雅黑" panose="020B0503020204020204" charset="-122"/>
              </a:endParaRPr>
            </a:p>
            <a:p>
              <a:pPr algn="just">
                <a:lnSpc>
                  <a:spcPct val="125000"/>
                </a:lnSpc>
                <a:spcBef>
                  <a:spcPts val="0"/>
                </a:spcBef>
                <a:buClrTx/>
                <a:buSzTx/>
                <a:buFontTx/>
              </a:pPr>
              <a:r>
                <a:rPr lang="zh-CN" altLang="en-US" sz="1800">
                  <a:solidFill>
                    <a:schemeClr val="bg1"/>
                  </a:solidFill>
                  <a:latin typeface="微软雅黑" panose="020B0503020204020204" charset="-122"/>
                  <a:ea typeface="微软雅黑" panose="020B0503020204020204" charset="-122"/>
                </a:rPr>
                <a:t>平衡硫含量、硫载量、电解液用量与</a:t>
              </a:r>
              <a:r>
                <a:rPr lang="zh-CN" altLang="en-US" sz="1800">
                  <a:solidFill>
                    <a:srgbClr val="00B0F0"/>
                  </a:solidFill>
                  <a:latin typeface="微软雅黑" panose="020B0503020204020204" charset="-122"/>
                  <a:ea typeface="微软雅黑" panose="020B0503020204020204" charset="-122"/>
                </a:rPr>
                <a:t>电化学性能</a:t>
              </a:r>
              <a:r>
                <a:rPr lang="zh-CN" altLang="en-US" sz="1800">
                  <a:solidFill>
                    <a:schemeClr val="bg1"/>
                  </a:solidFill>
                  <a:latin typeface="微软雅黑" panose="020B0503020204020204" charset="-122"/>
                  <a:ea typeface="微软雅黑" panose="020B0503020204020204" charset="-122"/>
                </a:rPr>
                <a:t>之间的关系</a:t>
              </a:r>
              <a:endParaRPr lang="zh-CN" altLang="en-US" sz="1800">
                <a:solidFill>
                  <a:schemeClr val="bg1"/>
                </a:solidFill>
                <a:latin typeface="微软雅黑" panose="020B0503020204020204" charset="-122"/>
                <a:ea typeface="微软雅黑" panose="020B0503020204020204" charset="-122"/>
              </a:endParaRPr>
            </a:p>
          </p:txBody>
        </p:sp>
      </p:grpSp>
      <p:sp>
        <p:nvSpPr>
          <p:cNvPr id="27" name="文本框 26"/>
          <p:cNvSpPr txBox="1"/>
          <p:nvPr/>
        </p:nvSpPr>
        <p:spPr>
          <a:xfrm>
            <a:off x="4017645" y="4869180"/>
            <a:ext cx="4156710" cy="1239520"/>
          </a:xfrm>
          <a:prstGeom prst="rect">
            <a:avLst/>
          </a:prstGeom>
          <a:solidFill>
            <a:srgbClr val="851561"/>
          </a:solidFill>
        </p:spPr>
        <p:txBody>
          <a:bodyPr wrap="square" rtlCol="0" anchor="ctr" anchorCtr="0">
            <a:noAutofit/>
          </a:bodyPr>
          <a:lstStyle/>
          <a:p>
            <a:pPr algn="ctr">
              <a:lnSpc>
                <a:spcPct val="125000"/>
              </a:lnSpc>
              <a:spcBef>
                <a:spcPts val="0"/>
              </a:spcBef>
              <a:buClrTx/>
              <a:buSzTx/>
              <a:buFontTx/>
            </a:pPr>
            <a:r>
              <a:rPr lang="zh-CN" altLang="en-US" sz="1800">
                <a:solidFill>
                  <a:schemeClr val="bg1"/>
                </a:solidFill>
                <a:latin typeface="微软雅黑" panose="020B0503020204020204" charset="-122"/>
                <a:ea typeface="微软雅黑" panose="020B0503020204020204" charset="-122"/>
              </a:rPr>
              <a:t>获得低成本与长循环寿命锂硫电池正极材料的设计与调控等关键技术</a:t>
            </a:r>
            <a:endParaRPr lang="zh-CN" altLang="en-US" sz="1800">
              <a:solidFill>
                <a:schemeClr val="bg1"/>
              </a:solidFill>
              <a:latin typeface="微软雅黑" panose="020B0503020204020204" charset="-122"/>
              <a:ea typeface="微软雅黑" panose="020B0503020204020204" charset="-122"/>
            </a:endParaRPr>
          </a:p>
        </p:txBody>
      </p:sp>
      <p:sp>
        <p:nvSpPr>
          <p:cNvPr id="28" name="右大括号 27"/>
          <p:cNvSpPr/>
          <p:nvPr/>
        </p:nvSpPr>
        <p:spPr>
          <a:xfrm rot="5400000">
            <a:off x="5937885" y="-1203960"/>
            <a:ext cx="316230" cy="11050905"/>
          </a:xfrm>
          <a:prstGeom prst="rightBrace">
            <a:avLst/>
          </a:prstGeom>
          <a:ln w="82550">
            <a:solidFill>
              <a:srgbClr val="8515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 name="组合 15"/>
          <p:cNvGrpSpPr/>
          <p:nvPr/>
        </p:nvGrpSpPr>
        <p:grpSpPr>
          <a:xfrm>
            <a:off x="119380" y="635000"/>
            <a:ext cx="359410" cy="720090"/>
            <a:chOff x="1889" y="3585"/>
            <a:chExt cx="566" cy="1134"/>
          </a:xfrm>
        </p:grpSpPr>
        <p:sp>
          <p:nvSpPr>
            <p:cNvPr id="17" name="矩形 16"/>
            <p:cNvSpPr/>
            <p:nvPr/>
          </p:nvSpPr>
          <p:spPr>
            <a:xfrm>
              <a:off x="1889" y="3585"/>
              <a:ext cx="567" cy="1134"/>
            </a:xfrm>
            <a:prstGeom prst="rect">
              <a:avLst/>
            </a:prstGeom>
            <a:solidFill>
              <a:srgbClr val="8515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1889" y="4152"/>
              <a:ext cx="567" cy="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623570" y="764858"/>
            <a:ext cx="1584127" cy="460375"/>
          </a:xfrm>
          <a:prstGeom prst="rect">
            <a:avLst/>
          </a:prstGeom>
          <a:solidFill>
            <a:srgbClr val="851561"/>
          </a:solidFill>
          <a:ln>
            <a:noFill/>
          </a:ln>
        </p:spPr>
        <p:txBody>
          <a:bodyPr wrap="square" rtlCol="0">
            <a:spAutoFit/>
          </a:bodyPr>
          <a:lstStyle/>
          <a:p>
            <a:pPr algn="ctr"/>
            <a:r>
              <a:rPr lang="zh-CN" altLang="en-US" sz="2400" dirty="0">
                <a:solidFill>
                  <a:schemeClr val="bg1"/>
                </a:solidFill>
                <a:latin typeface="微软雅黑" panose="020B0503020204020204" charset="-122"/>
                <a:ea typeface="微软雅黑" panose="020B0503020204020204" charset="-122"/>
              </a:rPr>
              <a:t>研究目标</a:t>
            </a:r>
            <a:endParaRPr lang="zh-CN" altLang="en-US" sz="2400" dirty="0">
              <a:solidFill>
                <a:schemeClr val="bg1"/>
              </a:solidFill>
              <a:latin typeface="微软雅黑" panose="020B0503020204020204" charset="-122"/>
              <a:ea typeface="微软雅黑" panose="020B0503020204020204" charset="-122"/>
            </a:endParaRPr>
          </a:p>
        </p:txBody>
      </p:sp>
    </p:spTree>
  </p:cSld>
  <p:clrMapOvr>
    <a:masterClrMapping/>
  </p:clrMapOvr>
  <p:transition advTm="40382"/>
</p:sld>
</file>

<file path=ppt/tags/tag1.xml><?xml version="1.0" encoding="utf-8"?>
<p:tagLst xmlns:p="http://schemas.openxmlformats.org/presentationml/2006/main">
  <p:tag name="KSO_WM_UNIT_PLACING_PICTURE_USER_VIEWPORT" val="{&quot;height&quot;:1065,&quot;width&quot;:4605}"/>
</p:tagLst>
</file>

<file path=ppt/tags/tag2.xml><?xml version="1.0" encoding="utf-8"?>
<p:tagLst xmlns:p="http://schemas.openxmlformats.org/presentationml/2006/main">
  <p:tag name="KSO_WM_UNIT_PLACING_PICTURE_USER_VIEWPORT" val="{&quot;height&quot;:6756,&quot;width&quot;:8074}"/>
</p:tagLst>
</file>

<file path=ppt/tags/tag3.xml><?xml version="1.0" encoding="utf-8"?>
<p:tagLst xmlns:p="http://schemas.openxmlformats.org/presentationml/2006/main">
  <p:tag name="KSO_WM_UNIT_PLACING_PICTURE_USER_VIEWPORT" val="{&quot;height&quot;:10000,&quot;width&quot;:10000}"/>
</p:tagLst>
</file>

<file path=ppt/tags/tag4.xml><?xml version="1.0" encoding="utf-8"?>
<p:tagLst xmlns:p="http://schemas.openxmlformats.org/presentationml/2006/main">
  <p:tag name="KSO_WM_UNIT_PLACING_PICTURE_USER_VIEWPORT" val="{&quot;height&quot;:1065,&quot;width&quot;:4605}"/>
</p:tagLst>
</file>

<file path=ppt/tags/tag5.xml><?xml version="1.0" encoding="utf-8"?>
<p:tagLst xmlns:p="http://schemas.openxmlformats.org/presentationml/2006/main">
  <p:tag name="KSO_WPP_MARK_KEY" val="d336882c-4f24-4343-86a0-ff621bb706ce"/>
  <p:tag name="COMMONDATA" val="eyJoZGlkIjoiZDE1YTYwYjQ5ZjFkYzBjOWY3MmIyMzk4ZTRhMDk3OTEifQ=="/>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2751</Words>
  <Application>WPS 演示</Application>
  <PresentationFormat>宽屏</PresentationFormat>
  <Paragraphs>216</Paragraphs>
  <Slides>20</Slides>
  <Notes>0</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20</vt:i4>
      </vt:variant>
    </vt:vector>
  </HeadingPairs>
  <TitlesOfParts>
    <vt:vector size="31" baseType="lpstr">
      <vt:lpstr>Arial</vt:lpstr>
      <vt:lpstr>宋体</vt:lpstr>
      <vt:lpstr>Wingdings</vt:lpstr>
      <vt:lpstr>微软雅黑</vt:lpstr>
      <vt:lpstr>Times New Roman</vt:lpstr>
      <vt:lpstr>Arial Unicode MS</vt:lpstr>
      <vt:lpstr>Calibri</vt:lpstr>
      <vt:lpstr>Wingdings</vt:lpstr>
      <vt:lpstr>默认设计模板</vt:lpstr>
      <vt:lpstr>1_默认设计模板</vt:lpstr>
      <vt:lpstr>2_默认设计模板</vt:lpstr>
      <vt:lpstr>CNTs@Fe2O3材料的构筑及其对锂硫电池电极反应过程的控制机理</vt:lpstr>
      <vt:lpstr>PowerPoint 演示文稿</vt:lpstr>
      <vt:lpstr>PowerPoint 演示文稿</vt:lpstr>
      <vt:lpstr> 一 . 研究意义和背景</vt:lpstr>
      <vt:lpstr> 一 . 研究意义和背景</vt:lpstr>
      <vt:lpstr> 一 . 研究意义和背景</vt:lpstr>
      <vt:lpstr> 一 . 研究意义和背景</vt:lpstr>
      <vt:lpstr>PowerPoint 演示文稿</vt:lpstr>
      <vt:lpstr> 二 . 研究目标和内容</vt:lpstr>
      <vt:lpstr> 二 . 研究目标和内容</vt:lpstr>
      <vt:lpstr>PowerPoint 演示文稿</vt:lpstr>
      <vt:lpstr> 三 . 研究方法和实验方案</vt:lpstr>
      <vt:lpstr> 三 . 研究方法和实验方案</vt:lpstr>
      <vt:lpstr> 三 . 研究方法和实验方案</vt:lpstr>
      <vt:lpstr> 三 . 研究方法和实验方案</vt:lpstr>
      <vt:lpstr> 三 . 研究方法和实验方案</vt:lpstr>
      <vt:lpstr>PowerPoint 演示文稿</vt:lpstr>
      <vt:lpstr> 四 . 实验基础和设备</vt:lpstr>
      <vt:lpstr> 四 . 实验基础和设备</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CNTs@Fe2O3材料的构筑 及其对锂硫电池电极反应过程的控制机理</dc:title>
  <dc:creator>hzt</dc:creator>
  <cp:lastModifiedBy>快乐小火车</cp:lastModifiedBy>
  <cp:revision>687</cp:revision>
  <dcterms:created xsi:type="dcterms:W3CDTF">2022-11-08T06:47:00Z</dcterms:created>
  <dcterms:modified xsi:type="dcterms:W3CDTF">2022-11-11T07:09:19Z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75D1FDAE8D7C43A6AEFE8237137A5C04</vt:lpwstr>
  </property>
</Properties>
</file>